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59" r:id="rId5"/>
    <p:sldId id="267" r:id="rId6"/>
    <p:sldId id="266" r:id="rId7"/>
    <p:sldId id="260" r:id="rId8"/>
    <p:sldId id="268" r:id="rId9"/>
    <p:sldId id="269" r:id="rId10"/>
    <p:sldId id="263" r:id="rId11"/>
    <p:sldId id="261" r:id="rId12"/>
    <p:sldId id="272" r:id="rId13"/>
    <p:sldId id="273" r:id="rId14"/>
    <p:sldId id="262" r:id="rId15"/>
    <p:sldId id="270" r:id="rId16"/>
    <p:sldId id="271" r:id="rId17"/>
    <p:sldId id="265" r:id="rId18"/>
    <p:sldId id="275" r:id="rId19"/>
    <p:sldId id="276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C3CD"/>
    <a:srgbClr val="022943"/>
    <a:srgbClr val="E3E3E3"/>
    <a:srgbClr val="FFFFFF"/>
    <a:srgbClr val="FE0536"/>
    <a:srgbClr val="D9D9D9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82"/>
      </p:cViewPr>
      <p:guideLst>
        <p:guide orient="horz" pos="220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正圆-45W" panose="00020600040101010101" charset="-122"/>
              </a:rPr>
              <a:t>2022-03-14</a:t>
            </a:fld>
            <a:endParaRPr lang="zh-CN" altLang="en-US">
              <a:latin typeface="汉仪正圆-4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正圆-45W" panose="00020600040101010101" charset="-122"/>
              </a:rPr>
              <a:t>‹#›</a:t>
            </a:fld>
            <a:endParaRPr lang="zh-CN" altLang="en-US">
              <a:latin typeface="汉仪正圆-4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>
          <a:xfrm>
            <a:off x="778510" y="767715"/>
            <a:ext cx="10608310" cy="5304790"/>
          </a:xfrm>
          <a:prstGeom prst="rect">
            <a:avLst/>
          </a:prstGeom>
          <a:noFill/>
          <a:ln>
            <a:solidFill>
              <a:srgbClr val="022943">
                <a:alpha val="33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560945" y="-21590"/>
            <a:ext cx="4643755" cy="2924175"/>
            <a:chOff x="11887" y="-14"/>
            <a:chExt cx="7313" cy="4605"/>
          </a:xfrm>
        </p:grpSpPr>
        <p:sp>
          <p:nvSpPr>
            <p:cNvPr id="10" name="任意多边形 9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 flipH="1" flipV="1">
            <a:off x="-12700" y="3956685"/>
            <a:ext cx="4643755" cy="2924175"/>
            <a:chOff x="11887" y="-14"/>
            <a:chExt cx="7313" cy="4605"/>
          </a:xfrm>
        </p:grpSpPr>
        <p:sp>
          <p:nvSpPr>
            <p:cNvPr id="14" name="任意多边形 13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>
          <a:xfrm>
            <a:off x="778510" y="767715"/>
            <a:ext cx="10608310" cy="5304790"/>
          </a:xfrm>
          <a:prstGeom prst="rect">
            <a:avLst/>
          </a:prstGeom>
          <a:noFill/>
          <a:ln>
            <a:solidFill>
              <a:srgbClr val="022943">
                <a:alpha val="33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560945" y="-21590"/>
            <a:ext cx="4643755" cy="2924175"/>
            <a:chOff x="11887" y="-14"/>
            <a:chExt cx="7313" cy="4605"/>
          </a:xfrm>
        </p:grpSpPr>
        <p:sp>
          <p:nvSpPr>
            <p:cNvPr id="10" name="任意多边形 9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 flipH="1" flipV="1">
            <a:off x="-12700" y="3946525"/>
            <a:ext cx="4643755" cy="2924175"/>
            <a:chOff x="11887" y="-14"/>
            <a:chExt cx="7313" cy="4605"/>
          </a:xfrm>
        </p:grpSpPr>
        <p:sp>
          <p:nvSpPr>
            <p:cNvPr id="14" name="任意多边形 13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307340" y="353060"/>
            <a:ext cx="11550015" cy="6133465"/>
          </a:xfrm>
          <a:prstGeom prst="rect">
            <a:avLst/>
          </a:prstGeom>
          <a:noFill/>
          <a:ln>
            <a:solidFill>
              <a:srgbClr val="022943">
                <a:alpha val="3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0396220" y="-8890"/>
            <a:ext cx="1814830" cy="1481455"/>
            <a:chOff x="11887" y="-14"/>
            <a:chExt cx="7313" cy="4605"/>
          </a:xfrm>
        </p:grpSpPr>
        <p:sp>
          <p:nvSpPr>
            <p:cNvPr id="10" name="任意多边形 9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 userDrawn="1"/>
        </p:nvGrpSpPr>
        <p:grpSpPr>
          <a:xfrm flipH="1" flipV="1">
            <a:off x="-29210" y="5603240"/>
            <a:ext cx="1937385" cy="1273810"/>
            <a:chOff x="11887" y="-14"/>
            <a:chExt cx="7313" cy="4605"/>
          </a:xfrm>
        </p:grpSpPr>
        <p:sp>
          <p:nvSpPr>
            <p:cNvPr id="15" name="任意多边形 14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307340" y="353060"/>
            <a:ext cx="11550015" cy="6133465"/>
          </a:xfrm>
          <a:prstGeom prst="rect">
            <a:avLst/>
          </a:prstGeom>
          <a:noFill/>
          <a:ln>
            <a:solidFill>
              <a:srgbClr val="022943">
                <a:alpha val="3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0387330" y="-8890"/>
            <a:ext cx="1814830" cy="1481455"/>
            <a:chOff x="11887" y="-14"/>
            <a:chExt cx="7313" cy="4605"/>
          </a:xfrm>
        </p:grpSpPr>
        <p:sp>
          <p:nvSpPr>
            <p:cNvPr id="10" name="任意多边形 9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 userDrawn="1"/>
        </p:nvGrpSpPr>
        <p:grpSpPr>
          <a:xfrm flipH="1" flipV="1">
            <a:off x="-20320" y="5576570"/>
            <a:ext cx="1937385" cy="1273810"/>
            <a:chOff x="11887" y="-14"/>
            <a:chExt cx="7313" cy="4605"/>
          </a:xfrm>
        </p:grpSpPr>
        <p:sp>
          <p:nvSpPr>
            <p:cNvPr id="15" name="任意多边形 14"/>
            <p:cNvSpPr/>
            <p:nvPr userDrawn="1"/>
          </p:nvSpPr>
          <p:spPr>
            <a:xfrm flipV="1">
              <a:off x="11887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12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 flipV="1">
              <a:off x="13069" y="-14"/>
              <a:ext cx="5658" cy="3848"/>
            </a:xfrm>
            <a:custGeom>
              <a:avLst/>
              <a:gdLst>
                <a:gd name="connsiteX0" fmla="*/ 0 w 5658"/>
                <a:gd name="connsiteY0" fmla="*/ 3834 h 3848"/>
                <a:gd name="connsiteX1" fmla="*/ 3496 w 5658"/>
                <a:gd name="connsiteY1" fmla="*/ 0 h 3848"/>
                <a:gd name="connsiteX2" fmla="*/ 5633 w 5658"/>
                <a:gd name="connsiteY2" fmla="*/ 2157 h 3848"/>
                <a:gd name="connsiteX3" fmla="*/ 5658 w 5658"/>
                <a:gd name="connsiteY3" fmla="*/ 3848 h 3848"/>
                <a:gd name="connsiteX4" fmla="*/ 0 w 5658"/>
                <a:gd name="connsiteY4" fmla="*/ 3834 h 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8" h="3848">
                  <a:moveTo>
                    <a:pt x="0" y="3834"/>
                  </a:moveTo>
                  <a:lnTo>
                    <a:pt x="3496" y="0"/>
                  </a:lnTo>
                  <a:lnTo>
                    <a:pt x="5633" y="2157"/>
                  </a:lnTo>
                  <a:lnTo>
                    <a:pt x="5658" y="3848"/>
                  </a:lnTo>
                  <a:lnTo>
                    <a:pt x="0" y="3834"/>
                  </a:lnTo>
                  <a:close/>
                </a:path>
              </a:pathLst>
            </a:custGeom>
            <a:gradFill>
              <a:gsLst>
                <a:gs pos="99000">
                  <a:srgbClr val="C8C8C8">
                    <a:alpha val="49000"/>
                  </a:srgbClr>
                </a:gs>
                <a:gs pos="0">
                  <a:srgbClr val="F0F0F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 flipV="1">
              <a:off x="14891" y="0"/>
              <a:ext cx="4309" cy="3291"/>
            </a:xfrm>
            <a:custGeom>
              <a:avLst/>
              <a:gdLst>
                <a:gd name="connsiteX0" fmla="*/ 0 w 4309"/>
                <a:gd name="connsiteY0" fmla="*/ 3277 h 3291"/>
                <a:gd name="connsiteX1" fmla="*/ 2856 w 4309"/>
                <a:gd name="connsiteY1" fmla="*/ 0 h 3291"/>
                <a:gd name="connsiteX2" fmla="*/ 4290 w 4309"/>
                <a:gd name="connsiteY2" fmla="*/ 1600 h 3291"/>
                <a:gd name="connsiteX3" fmla="*/ 4309 w 4309"/>
                <a:gd name="connsiteY3" fmla="*/ 3291 h 3291"/>
                <a:gd name="connsiteX4" fmla="*/ 0 w 4309"/>
                <a:gd name="connsiteY4" fmla="*/ 3277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9" h="3291">
                  <a:moveTo>
                    <a:pt x="0" y="3277"/>
                  </a:moveTo>
                  <a:lnTo>
                    <a:pt x="2856" y="0"/>
                  </a:lnTo>
                  <a:lnTo>
                    <a:pt x="4290" y="1600"/>
                  </a:lnTo>
                  <a:lnTo>
                    <a:pt x="4309" y="3291"/>
                  </a:lnTo>
                  <a:lnTo>
                    <a:pt x="0" y="3277"/>
                  </a:ln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15318" y="-12"/>
              <a:ext cx="3883" cy="4356"/>
            </a:xfrm>
            <a:custGeom>
              <a:avLst/>
              <a:gdLst>
                <a:gd name="connsiteX0" fmla="*/ 4539 w 4558"/>
                <a:gd name="connsiteY0" fmla="*/ 4795 h 4795"/>
                <a:gd name="connsiteX1" fmla="*/ 0 w 4558"/>
                <a:gd name="connsiteY1" fmla="*/ 12 h 4795"/>
                <a:gd name="connsiteX2" fmla="*/ 740 w 4558"/>
                <a:gd name="connsiteY2" fmla="*/ 0 h 4795"/>
                <a:gd name="connsiteX3" fmla="*/ 4558 w 4558"/>
                <a:gd name="connsiteY3" fmla="*/ 4136 h 4795"/>
                <a:gd name="connsiteX4" fmla="*/ 4539 w 4558"/>
                <a:gd name="connsiteY4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" h="4795">
                  <a:moveTo>
                    <a:pt x="4539" y="4795"/>
                  </a:moveTo>
                  <a:lnTo>
                    <a:pt x="0" y="12"/>
                  </a:lnTo>
                  <a:lnTo>
                    <a:pt x="740" y="0"/>
                  </a:lnTo>
                  <a:lnTo>
                    <a:pt x="4558" y="4136"/>
                  </a:lnTo>
                  <a:lnTo>
                    <a:pt x="4539" y="4795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4542" y="15"/>
              <a:ext cx="4036" cy="4576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4190" y="0"/>
              <a:ext cx="2398" cy="2751"/>
            </a:xfrm>
            <a:prstGeom prst="line">
              <a:avLst/>
            </a:prstGeom>
            <a:ln>
              <a:solidFill>
                <a:srgbClr val="04C3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2022-03-14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2022-03-14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4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8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10" Type="http://schemas.openxmlformats.org/officeDocument/2006/relationships/image" Target="../media/image6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明月 9"/>
          <p:cNvSpPr txBox="1"/>
          <p:nvPr/>
        </p:nvSpPr>
        <p:spPr>
          <a:xfrm>
            <a:off x="2255520" y="2227580"/>
            <a:ext cx="7680960" cy="1060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3E7D9C">
                    <a:alpha val="25000"/>
                  </a:srgb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300" b="1" dirty="0">
                <a:ln w="0" cmpd="sng">
                  <a:noFill/>
                  <a:prstDash val="solid"/>
                </a:ln>
                <a:solidFill>
                  <a:srgbClr val="022943"/>
                </a:solidFill>
                <a:cs typeface="+mn-ea"/>
                <a:sym typeface="+mn-lt"/>
              </a:rPr>
              <a:t>研究生复试面试简历</a:t>
            </a:r>
          </a:p>
        </p:txBody>
      </p:sp>
      <p:sp>
        <p:nvSpPr>
          <p:cNvPr id="18" name="明月 15"/>
          <p:cNvSpPr txBox="1"/>
          <p:nvPr/>
        </p:nvSpPr>
        <p:spPr>
          <a:xfrm>
            <a:off x="2595880" y="3177540"/>
            <a:ext cx="7000240" cy="853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800" cap="all" spc="15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Simple complete framework of graduation thesis defense template PPT, rice husk son bright moon design.Simple complete framework of graduation thesis defense template PPT, rice husk son bright moon design.</a:t>
            </a:r>
          </a:p>
          <a:p>
            <a:pPr algn="ctr" fontAlgn="auto">
              <a:lnSpc>
                <a:spcPts val="1920"/>
              </a:lnSpc>
            </a:pPr>
            <a:endParaRPr lang="zh-CN" altLang="en-US" sz="800" cap="all" spc="150" dirty="0">
              <a:solidFill>
                <a:schemeClr val="tx1">
                  <a:lumMod val="75000"/>
                  <a:lumOff val="25000"/>
                </a:schemeClr>
              </a:solidFill>
              <a:uFillTx/>
              <a:cs typeface="+mn-ea"/>
              <a:sym typeface="+mn-lt"/>
            </a:endParaRPr>
          </a:p>
        </p:txBody>
      </p:sp>
      <p:sp>
        <p:nvSpPr>
          <p:cNvPr id="20" name="明月 9"/>
          <p:cNvSpPr txBox="1"/>
          <p:nvPr/>
        </p:nvSpPr>
        <p:spPr>
          <a:xfrm>
            <a:off x="3849370" y="1809750"/>
            <a:ext cx="449326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面试简历</a:t>
            </a:r>
            <a:r>
              <a:rPr lang="en-US" altLang="zh-CN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面试模板</a:t>
            </a:r>
            <a:r>
              <a:rPr lang="en-US" altLang="zh-CN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复试面试</a:t>
            </a:r>
          </a:p>
        </p:txBody>
      </p:sp>
      <p:sp>
        <p:nvSpPr>
          <p:cNvPr id="9" name="明月 9"/>
          <p:cNvSpPr txBox="1"/>
          <p:nvPr/>
        </p:nvSpPr>
        <p:spPr>
          <a:xfrm>
            <a:off x="4048760" y="4462145"/>
            <a:ext cx="19177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D8D8E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ts val="2500"/>
              </a:lnSpc>
            </a:pPr>
            <a:r>
              <a:rPr lang="zh-CN" altLang="en-US" b="1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学生</a:t>
            </a:r>
            <a:r>
              <a:rPr lang="zh-CN" altLang="en-US" b="1" dirty="0" smtClean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endParaRPr lang="zh-CN" altLang="en-US" dirty="0">
              <a:ln w="0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9" name="图片 24" descr="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47770" y="4517390"/>
            <a:ext cx="300990" cy="300990"/>
          </a:xfrm>
          <a:prstGeom prst="rect">
            <a:avLst/>
          </a:prstGeom>
        </p:spPr>
      </p:pic>
      <p:sp>
        <p:nvSpPr>
          <p:cNvPr id="22" name="明月 9"/>
          <p:cNvSpPr txBox="1"/>
          <p:nvPr/>
        </p:nvSpPr>
        <p:spPr>
          <a:xfrm>
            <a:off x="6537960" y="4462145"/>
            <a:ext cx="2473960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D8D8E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ts val="2500"/>
              </a:lnSpc>
            </a:pPr>
            <a:r>
              <a:rPr lang="zh-CN" altLang="en-US" b="1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报考专业</a:t>
            </a:r>
            <a:r>
              <a:rPr lang="zh-CN" altLang="en-US" b="1" dirty="0" smtClean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endParaRPr lang="zh-CN" altLang="en-US" dirty="0">
              <a:ln w="0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245860" y="4521835"/>
            <a:ext cx="292100" cy="292100"/>
            <a:chOff x="5472" y="6828"/>
            <a:chExt cx="460" cy="460"/>
          </a:xfrm>
        </p:grpSpPr>
        <p:sp>
          <p:nvSpPr>
            <p:cNvPr id="23" name="椭圆 22"/>
            <p:cNvSpPr/>
            <p:nvPr/>
          </p:nvSpPr>
          <p:spPr>
            <a:xfrm flipH="1">
              <a:off x="5472" y="6828"/>
              <a:ext cx="460" cy="460"/>
            </a:xfrm>
            <a:prstGeom prst="ellipse">
              <a:avLst/>
            </a:pr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1" name="图片 29" descr="图形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561" y="6884"/>
              <a:ext cx="282" cy="35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1"/>
      <p:bldP spid="20" grpId="0" bldLvl="0" animBg="1"/>
      <p:bldP spid="9" grpId="1" bldLvl="0" animBg="1"/>
      <p:bldP spid="22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5533390" y="1605280"/>
            <a:ext cx="1125220" cy="112522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cs typeface="+mn-ea"/>
                <a:sym typeface="+mn-lt"/>
              </a:rPr>
              <a:t>3</a:t>
            </a:r>
          </a:p>
        </p:txBody>
      </p:sp>
      <p:sp>
        <p:nvSpPr>
          <p:cNvPr id="448" name="文本框"/>
          <p:cNvSpPr txBox="1">
            <a:spLocks noGrp="1"/>
          </p:cNvSpPr>
          <p:nvPr/>
        </p:nvSpPr>
        <p:spPr>
          <a:xfrm>
            <a:off x="3642360" y="3702685"/>
            <a:ext cx="4907280" cy="82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25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</a:p>
        </p:txBody>
      </p:sp>
      <p:sp>
        <p:nvSpPr>
          <p:cNvPr id="20" name="标题 7"/>
          <p:cNvSpPr>
            <a:spLocks noGrp="1"/>
          </p:cNvSpPr>
          <p:nvPr/>
        </p:nvSpPr>
        <p:spPr>
          <a:xfrm>
            <a:off x="3609975" y="3197225"/>
            <a:ext cx="4973320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>
                <a:solidFill>
                  <a:srgbClr val="022943"/>
                </a:solidFill>
                <a:latin typeface="+mn-lt"/>
                <a:ea typeface="+mn-ea"/>
                <a:cs typeface="+mn-ea"/>
                <a:sym typeface="+mn-lt"/>
              </a:rPr>
              <a:t>工作实践经历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369560" y="4664710"/>
            <a:ext cx="1454785" cy="147320"/>
          </a:xfrm>
          <a:prstGeom prst="roundRect">
            <a:avLst>
              <a:gd name="adj" fmla="val 50000"/>
            </a:avLst>
          </a:prstGeom>
          <a:solidFill>
            <a:srgbClr val="04C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build="p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3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工作实践经历</a:t>
            </a:r>
          </a:p>
        </p:txBody>
      </p:sp>
      <p:pic>
        <p:nvPicPr>
          <p:cNvPr id="5" name="图片 4" descr="sincerely-media-2cv1ySIKAGs-unsplash"/>
          <p:cNvPicPr>
            <a:picLocks noChangeAspect="1"/>
          </p:cNvPicPr>
          <p:nvPr/>
        </p:nvPicPr>
        <p:blipFill>
          <a:blip r:embed="rId3"/>
          <a:srcRect t="16028" b="13204"/>
          <a:stretch>
            <a:fillRect/>
          </a:stretch>
        </p:blipFill>
        <p:spPr>
          <a:xfrm>
            <a:off x="6995795" y="1766570"/>
            <a:ext cx="3931285" cy="4173855"/>
          </a:xfrm>
          <a:prstGeom prst="rect">
            <a:avLst/>
          </a:prstGeom>
        </p:spPr>
      </p:pic>
      <p:sp>
        <p:nvSpPr>
          <p:cNvPr id="20" name="标题 7"/>
          <p:cNvSpPr>
            <a:spLocks noGrp="1"/>
          </p:cNvSpPr>
          <p:nvPr/>
        </p:nvSpPr>
        <p:spPr>
          <a:xfrm>
            <a:off x="1184910" y="2275205"/>
            <a:ext cx="3724275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Font typeface="汉仪正圆-45W" panose="00020600040101010101" charset="-122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稻壳儿电商运营实习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24610" y="3162300"/>
            <a:ext cx="5017135" cy="410210"/>
            <a:chOff x="2086" y="3720"/>
            <a:chExt cx="7901" cy="646"/>
          </a:xfrm>
        </p:grpSpPr>
        <p:sp>
          <p:nvSpPr>
            <p:cNvPr id="49" name="矩形 48"/>
            <p:cNvSpPr/>
            <p:nvPr/>
          </p:nvSpPr>
          <p:spPr>
            <a:xfrm>
              <a:off x="2699" y="3802"/>
              <a:ext cx="7288" cy="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对海外市场进行市场分析，根据销售情况不断优化产品。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2086" y="3720"/>
              <a:ext cx="646" cy="646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24610" y="3590925"/>
            <a:ext cx="5062220" cy="700405"/>
            <a:chOff x="2086" y="4735"/>
            <a:chExt cx="7972" cy="1103"/>
          </a:xfrm>
        </p:grpSpPr>
        <p:sp>
          <p:nvSpPr>
            <p:cNvPr id="54" name="矩形 53"/>
            <p:cNvSpPr/>
            <p:nvPr/>
          </p:nvSpPr>
          <p:spPr>
            <a:xfrm>
              <a:off x="2699" y="4735"/>
              <a:ext cx="7359" cy="1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在此过程中锻炼了数据分析能力、运营能力，店铺每日访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问量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3000+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，促成交易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1000+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单，转化率高达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33%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086" y="4947"/>
              <a:ext cx="646" cy="646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24610" y="4318000"/>
            <a:ext cx="4128135" cy="410210"/>
            <a:chOff x="2086" y="6400"/>
            <a:chExt cx="6501" cy="646"/>
          </a:xfrm>
        </p:grpSpPr>
        <p:sp>
          <p:nvSpPr>
            <p:cNvPr id="59" name="矩形 58"/>
            <p:cNvSpPr/>
            <p:nvPr/>
          </p:nvSpPr>
          <p:spPr>
            <a:xfrm>
              <a:off x="2699" y="6495"/>
              <a:ext cx="5888" cy="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用日语编辑产品，并上传定期优化产品信息。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086" y="6400"/>
              <a:ext cx="646" cy="646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24610" y="4763770"/>
            <a:ext cx="5062220" cy="700405"/>
            <a:chOff x="2086" y="7382"/>
            <a:chExt cx="7972" cy="1103"/>
          </a:xfrm>
        </p:grpSpPr>
        <p:sp>
          <p:nvSpPr>
            <p:cNvPr id="64" name="矩形 63"/>
            <p:cNvSpPr/>
            <p:nvPr/>
          </p:nvSpPr>
          <p:spPr>
            <a:xfrm>
              <a:off x="2699" y="7382"/>
              <a:ext cx="7359" cy="1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及时处理客户问题包括售前咨询、售后维护以及妥善处理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各种争议。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086" y="7627"/>
              <a:ext cx="646" cy="646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24610" y="5526405"/>
            <a:ext cx="4526915" cy="438150"/>
            <a:chOff x="2086" y="8883"/>
            <a:chExt cx="7129" cy="690"/>
          </a:xfrm>
        </p:grpSpPr>
        <p:sp>
          <p:nvSpPr>
            <p:cNvPr id="69" name="矩形 68"/>
            <p:cNvSpPr/>
            <p:nvPr/>
          </p:nvSpPr>
          <p:spPr>
            <a:xfrm>
              <a:off x="2699" y="8883"/>
              <a:ext cx="6516" cy="6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每天处理客户问题约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条，服务满意度被评为优。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086" y="8927"/>
              <a:ext cx="646" cy="646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cs typeface="+mn-ea"/>
                  <a:sym typeface="+mn-lt"/>
                </a:rPr>
                <a:t>5</a:t>
              </a:r>
            </a:p>
          </p:txBody>
        </p:sp>
      </p:grpSp>
      <p:sp>
        <p:nvSpPr>
          <p:cNvPr id="19" name="标题 7"/>
          <p:cNvSpPr>
            <a:spLocks noGrp="1"/>
          </p:cNvSpPr>
          <p:nvPr/>
        </p:nvSpPr>
        <p:spPr>
          <a:xfrm>
            <a:off x="1184910" y="1767205"/>
            <a:ext cx="4955540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Font typeface="汉仪正圆-45W" panose="00020600040101010101" charset="-122"/>
            </a:pPr>
            <a:r>
              <a:rPr lang="zh-CN" altLang="en-US" sz="2000" b="1" cap="all" dirty="0">
                <a:solidFill>
                  <a:srgbClr val="04C3CD"/>
                </a:solidFill>
                <a:uFillTx/>
                <a:latin typeface="+mn-lt"/>
                <a:ea typeface="+mn-ea"/>
                <a:cs typeface="+mn-ea"/>
                <a:sym typeface="+mn-lt"/>
              </a:rPr>
              <a:t>Daohuser e-commerce operation internship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3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工作实践经历</a:t>
            </a:r>
          </a:p>
        </p:txBody>
      </p:sp>
      <p:sp>
        <p:nvSpPr>
          <p:cNvPr id="7" name="形状"/>
          <p:cNvSpPr/>
          <p:nvPr/>
        </p:nvSpPr>
        <p:spPr bwMode="auto">
          <a:xfrm>
            <a:off x="-3129740" y="2578012"/>
            <a:ext cx="14352523" cy="2691898"/>
          </a:xfrm>
          <a:custGeom>
            <a:avLst/>
            <a:gdLst>
              <a:gd name="T0" fmla="*/ 0 w 2828"/>
              <a:gd name="T1" fmla="*/ 2971935 h 1032"/>
              <a:gd name="T2" fmla="*/ 2285933 w 2828"/>
              <a:gd name="T3" fmla="*/ 1874819 h 1032"/>
              <a:gd name="T4" fmla="*/ 4267074 w 2828"/>
              <a:gd name="T5" fmla="*/ 2499758 h 1032"/>
              <a:gd name="T6" fmla="*/ 6137383 w 2828"/>
              <a:gd name="T7" fmla="*/ 1111004 h 1032"/>
              <a:gd name="T8" fmla="*/ 8018082 w 2828"/>
              <a:gd name="T9" fmla="*/ 1663034 h 1032"/>
              <a:gd name="T10" fmla="*/ 9794875 w 2828"/>
              <a:gd name="T11" fmla="*/ 0 h 10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0 w 10091"/>
              <a:gd name="connsiteY0" fmla="*/ 7147 h 7513"/>
              <a:gd name="connsiteX1" fmla="*/ 2334 w 10091"/>
              <a:gd name="connsiteY1" fmla="*/ 4085 h 7513"/>
              <a:gd name="connsiteX2" fmla="*/ 4356 w 10091"/>
              <a:gd name="connsiteY2" fmla="*/ 5829 h 7513"/>
              <a:gd name="connsiteX3" fmla="*/ 6266 w 10091"/>
              <a:gd name="connsiteY3" fmla="*/ 1953 h 7513"/>
              <a:gd name="connsiteX4" fmla="*/ 8186 w 10091"/>
              <a:gd name="connsiteY4" fmla="*/ 3493 h 7513"/>
              <a:gd name="connsiteX5" fmla="*/ 10091 w 10091"/>
              <a:gd name="connsiteY5" fmla="*/ 0 h 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1" h="7513">
                <a:moveTo>
                  <a:pt x="0" y="7147"/>
                </a:moveTo>
                <a:cubicBezTo>
                  <a:pt x="1485" y="8852"/>
                  <a:pt x="1641" y="4046"/>
                  <a:pt x="2334" y="4085"/>
                </a:cubicBezTo>
                <a:cubicBezTo>
                  <a:pt x="3027" y="4123"/>
                  <a:pt x="3451" y="5984"/>
                  <a:pt x="4356" y="5829"/>
                </a:cubicBezTo>
                <a:cubicBezTo>
                  <a:pt x="5262" y="5674"/>
                  <a:pt x="5332" y="2263"/>
                  <a:pt x="6266" y="1953"/>
                </a:cubicBezTo>
                <a:cubicBezTo>
                  <a:pt x="7199" y="1643"/>
                  <a:pt x="7295" y="3610"/>
                  <a:pt x="8186" y="3493"/>
                </a:cubicBezTo>
                <a:cubicBezTo>
                  <a:pt x="9077" y="3377"/>
                  <a:pt x="9186" y="814"/>
                  <a:pt x="10091" y="0"/>
                </a:cubicBezTo>
              </a:path>
            </a:pathLst>
          </a:custGeom>
          <a:noFill/>
          <a:ln w="12700" cap="flat" cmpd="sng" algn="ctr">
            <a:solidFill>
              <a:srgbClr val="4C5E82">
                <a:alpha val="48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3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95067" y="2955329"/>
            <a:ext cx="715840" cy="715840"/>
            <a:chOff x="3379910" y="2465898"/>
            <a:chExt cx="715840" cy="715840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组合 8"/>
            <p:cNvGrpSpPr/>
            <p:nvPr/>
          </p:nvGrpSpPr>
          <p:grpSpPr>
            <a:xfrm>
              <a:off x="3379910" y="2465898"/>
              <a:ext cx="715840" cy="715840"/>
              <a:chOff x="4152682" y="2890251"/>
              <a:chExt cx="1109562" cy="1109562"/>
            </a:xfrm>
          </p:grpSpPr>
          <p:sp useBgFill="1">
            <p:nvSpPr>
              <p:cNvPr id="11" name="椭圆 10"/>
              <p:cNvSpPr/>
              <p:nvPr/>
            </p:nvSpPr>
            <p:spPr>
              <a:xfrm>
                <a:off x="4152682" y="2890251"/>
                <a:ext cx="1109562" cy="1109562"/>
              </a:xfrm>
              <a:prstGeom prst="ellipse">
                <a:avLst/>
              </a:prstGeom>
              <a:solidFill>
                <a:srgbClr val="DAB89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152682" y="2890251"/>
                <a:ext cx="1109562" cy="1109562"/>
              </a:xfrm>
              <a:prstGeom prst="ellipse">
                <a:avLst/>
              </a:prstGeom>
              <a:solidFill>
                <a:srgbClr val="02294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形状"/>
            <p:cNvSpPr>
              <a:spLocks noEditPoints="1"/>
            </p:cNvSpPr>
            <p:nvPr/>
          </p:nvSpPr>
          <p:spPr bwMode="auto">
            <a:xfrm>
              <a:off x="3656509" y="2674482"/>
              <a:ext cx="162642" cy="298672"/>
            </a:xfrm>
            <a:custGeom>
              <a:avLst/>
              <a:gdLst>
                <a:gd name="T0" fmla="*/ 64 w 70"/>
                <a:gd name="T1" fmla="*/ 92 h 128"/>
                <a:gd name="T2" fmla="*/ 62 w 70"/>
                <a:gd name="T3" fmla="*/ 90 h 128"/>
                <a:gd name="T4" fmla="*/ 37 w 70"/>
                <a:gd name="T5" fmla="*/ 90 h 128"/>
                <a:gd name="T6" fmla="*/ 37 w 70"/>
                <a:gd name="T7" fmla="*/ 34 h 128"/>
                <a:gd name="T8" fmla="*/ 38 w 70"/>
                <a:gd name="T9" fmla="*/ 34 h 128"/>
                <a:gd name="T10" fmla="*/ 52 w 70"/>
                <a:gd name="T11" fmla="*/ 17 h 128"/>
                <a:gd name="T12" fmla="*/ 35 w 70"/>
                <a:gd name="T13" fmla="*/ 0 h 128"/>
                <a:gd name="T14" fmla="*/ 18 w 70"/>
                <a:gd name="T15" fmla="*/ 17 h 128"/>
                <a:gd name="T16" fmla="*/ 32 w 70"/>
                <a:gd name="T17" fmla="*/ 34 h 128"/>
                <a:gd name="T18" fmla="*/ 33 w 70"/>
                <a:gd name="T19" fmla="*/ 34 h 128"/>
                <a:gd name="T20" fmla="*/ 33 w 70"/>
                <a:gd name="T21" fmla="*/ 90 h 128"/>
                <a:gd name="T22" fmla="*/ 8 w 70"/>
                <a:gd name="T23" fmla="*/ 90 h 128"/>
                <a:gd name="T24" fmla="*/ 6 w 70"/>
                <a:gd name="T25" fmla="*/ 92 h 128"/>
                <a:gd name="T26" fmla="*/ 6 w 70"/>
                <a:gd name="T27" fmla="*/ 92 h 128"/>
                <a:gd name="T28" fmla="*/ 0 w 70"/>
                <a:gd name="T29" fmla="*/ 122 h 128"/>
                <a:gd name="T30" fmla="*/ 2 w 70"/>
                <a:gd name="T31" fmla="*/ 124 h 128"/>
                <a:gd name="T32" fmla="*/ 8 w 70"/>
                <a:gd name="T33" fmla="*/ 124 h 128"/>
                <a:gd name="T34" fmla="*/ 8 w 70"/>
                <a:gd name="T35" fmla="*/ 126 h 128"/>
                <a:gd name="T36" fmla="*/ 10 w 70"/>
                <a:gd name="T37" fmla="*/ 128 h 128"/>
                <a:gd name="T38" fmla="*/ 12 w 70"/>
                <a:gd name="T39" fmla="*/ 126 h 128"/>
                <a:gd name="T40" fmla="*/ 12 w 70"/>
                <a:gd name="T41" fmla="*/ 124 h 128"/>
                <a:gd name="T42" fmla="*/ 58 w 70"/>
                <a:gd name="T43" fmla="*/ 124 h 128"/>
                <a:gd name="T44" fmla="*/ 58 w 70"/>
                <a:gd name="T45" fmla="*/ 126 h 128"/>
                <a:gd name="T46" fmla="*/ 60 w 70"/>
                <a:gd name="T47" fmla="*/ 128 h 128"/>
                <a:gd name="T48" fmla="*/ 62 w 70"/>
                <a:gd name="T49" fmla="*/ 126 h 128"/>
                <a:gd name="T50" fmla="*/ 62 w 70"/>
                <a:gd name="T51" fmla="*/ 124 h 128"/>
                <a:gd name="T52" fmla="*/ 68 w 70"/>
                <a:gd name="T53" fmla="*/ 124 h 128"/>
                <a:gd name="T54" fmla="*/ 70 w 70"/>
                <a:gd name="T55" fmla="*/ 122 h 128"/>
                <a:gd name="T56" fmla="*/ 64 w 70"/>
                <a:gd name="T57" fmla="*/ 92 h 128"/>
                <a:gd name="T58" fmla="*/ 22 w 70"/>
                <a:gd name="T59" fmla="*/ 17 h 128"/>
                <a:gd name="T60" fmla="*/ 35 w 70"/>
                <a:gd name="T61" fmla="*/ 5 h 128"/>
                <a:gd name="T62" fmla="*/ 48 w 70"/>
                <a:gd name="T63" fmla="*/ 17 h 128"/>
                <a:gd name="T64" fmla="*/ 35 w 70"/>
                <a:gd name="T65" fmla="*/ 30 h 128"/>
                <a:gd name="T66" fmla="*/ 22 w 70"/>
                <a:gd name="T67" fmla="*/ 17 h 128"/>
                <a:gd name="T68" fmla="*/ 65 w 70"/>
                <a:gd name="T69" fmla="*/ 120 h 128"/>
                <a:gd name="T70" fmla="*/ 5 w 70"/>
                <a:gd name="T71" fmla="*/ 120 h 128"/>
                <a:gd name="T72" fmla="*/ 10 w 70"/>
                <a:gd name="T73" fmla="*/ 95 h 128"/>
                <a:gd name="T74" fmla="*/ 60 w 70"/>
                <a:gd name="T75" fmla="*/ 95 h 128"/>
                <a:gd name="T76" fmla="*/ 60 w 70"/>
                <a:gd name="T77" fmla="*/ 96 h 128"/>
                <a:gd name="T78" fmla="*/ 64 w 70"/>
                <a:gd name="T79" fmla="*/ 118 h 128"/>
                <a:gd name="T80" fmla="*/ 65 w 70"/>
                <a:gd name="T81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" h="128">
                  <a:moveTo>
                    <a:pt x="64" y="92"/>
                  </a:moveTo>
                  <a:cubicBezTo>
                    <a:pt x="64" y="91"/>
                    <a:pt x="63" y="90"/>
                    <a:pt x="62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6" y="32"/>
                    <a:pt x="52" y="25"/>
                    <a:pt x="52" y="17"/>
                  </a:cubicBezTo>
                  <a:cubicBezTo>
                    <a:pt x="52" y="8"/>
                    <a:pt x="44" y="0"/>
                    <a:pt x="35" y="0"/>
                  </a:cubicBezTo>
                  <a:cubicBezTo>
                    <a:pt x="26" y="0"/>
                    <a:pt x="18" y="8"/>
                    <a:pt x="18" y="17"/>
                  </a:cubicBezTo>
                  <a:cubicBezTo>
                    <a:pt x="18" y="25"/>
                    <a:pt x="24" y="32"/>
                    <a:pt x="32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0"/>
                    <a:pt x="6" y="91"/>
                    <a:pt x="6" y="92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4" y="100"/>
                    <a:pt x="0" y="121"/>
                    <a:pt x="0" y="122"/>
                  </a:cubicBezTo>
                  <a:cubicBezTo>
                    <a:pt x="0" y="123"/>
                    <a:pt x="1" y="124"/>
                    <a:pt x="2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7"/>
                    <a:pt x="9" y="128"/>
                    <a:pt x="10" y="128"/>
                  </a:cubicBezTo>
                  <a:cubicBezTo>
                    <a:pt x="11" y="128"/>
                    <a:pt x="12" y="127"/>
                    <a:pt x="12" y="126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6"/>
                    <a:pt x="58" y="126"/>
                    <a:pt x="58" y="126"/>
                  </a:cubicBezTo>
                  <a:cubicBezTo>
                    <a:pt x="58" y="127"/>
                    <a:pt x="59" y="128"/>
                    <a:pt x="60" y="128"/>
                  </a:cubicBezTo>
                  <a:cubicBezTo>
                    <a:pt x="61" y="128"/>
                    <a:pt x="62" y="127"/>
                    <a:pt x="62" y="126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9" y="124"/>
                    <a:pt x="70" y="123"/>
                    <a:pt x="70" y="122"/>
                  </a:cubicBezTo>
                  <a:cubicBezTo>
                    <a:pt x="70" y="121"/>
                    <a:pt x="66" y="100"/>
                    <a:pt x="64" y="92"/>
                  </a:cubicBezTo>
                  <a:close/>
                  <a:moveTo>
                    <a:pt x="22" y="17"/>
                  </a:moveTo>
                  <a:cubicBezTo>
                    <a:pt x="22" y="10"/>
                    <a:pt x="28" y="5"/>
                    <a:pt x="35" y="5"/>
                  </a:cubicBezTo>
                  <a:cubicBezTo>
                    <a:pt x="42" y="5"/>
                    <a:pt x="48" y="10"/>
                    <a:pt x="48" y="17"/>
                  </a:cubicBezTo>
                  <a:cubicBezTo>
                    <a:pt x="48" y="24"/>
                    <a:pt x="42" y="30"/>
                    <a:pt x="35" y="30"/>
                  </a:cubicBezTo>
                  <a:cubicBezTo>
                    <a:pt x="28" y="30"/>
                    <a:pt x="22" y="24"/>
                    <a:pt x="22" y="17"/>
                  </a:cubicBezTo>
                  <a:close/>
                  <a:moveTo>
                    <a:pt x="6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1" y="103"/>
                    <a:pt x="63" y="112"/>
                    <a:pt x="64" y="118"/>
                  </a:cubicBezTo>
                  <a:lnTo>
                    <a:pt x="65" y="12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b="1" ker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47846" y="3211301"/>
            <a:ext cx="715840" cy="715840"/>
            <a:chOff x="7492336" y="3698886"/>
            <a:chExt cx="715840" cy="715840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组合 13"/>
            <p:cNvGrpSpPr/>
            <p:nvPr/>
          </p:nvGrpSpPr>
          <p:grpSpPr>
            <a:xfrm>
              <a:off x="7492336" y="3698886"/>
              <a:ext cx="715840" cy="715840"/>
              <a:chOff x="4152682" y="2890251"/>
              <a:chExt cx="1109562" cy="1109562"/>
            </a:xfrm>
          </p:grpSpPr>
          <p:sp useBgFill="1">
            <p:nvSpPr>
              <p:cNvPr id="18" name="椭圆 17"/>
              <p:cNvSpPr/>
              <p:nvPr/>
            </p:nvSpPr>
            <p:spPr>
              <a:xfrm>
                <a:off x="4152682" y="2890251"/>
                <a:ext cx="1109562" cy="1109562"/>
              </a:xfrm>
              <a:prstGeom prst="ellipse">
                <a:avLst/>
              </a:prstGeom>
              <a:solidFill>
                <a:srgbClr val="DAB89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152682" y="2890251"/>
                <a:ext cx="1109562" cy="1109562"/>
              </a:xfrm>
              <a:prstGeom prst="ellipse">
                <a:avLst/>
              </a:prstGeom>
              <a:solidFill>
                <a:srgbClr val="04C3C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759078" y="3907470"/>
              <a:ext cx="182357" cy="298672"/>
              <a:chOff x="1622425" y="2228850"/>
              <a:chExt cx="293688" cy="481013"/>
            </a:xfrm>
            <a:solidFill>
              <a:sysClr val="window" lastClr="FFFFFF"/>
            </a:solidFill>
          </p:grpSpPr>
          <p:sp>
            <p:nvSpPr>
              <p:cNvPr id="16" name="形状"/>
              <p:cNvSpPr>
                <a:spLocks noEditPoints="1"/>
              </p:cNvSpPr>
              <p:nvPr/>
            </p:nvSpPr>
            <p:spPr bwMode="auto">
              <a:xfrm>
                <a:off x="1622425" y="2228850"/>
                <a:ext cx="293688" cy="481013"/>
              </a:xfrm>
              <a:custGeom>
                <a:avLst/>
                <a:gdLst>
                  <a:gd name="T0" fmla="*/ 72 w 78"/>
                  <a:gd name="T1" fmla="*/ 0 h 128"/>
                  <a:gd name="T2" fmla="*/ 6 w 78"/>
                  <a:gd name="T3" fmla="*/ 0 h 128"/>
                  <a:gd name="T4" fmla="*/ 0 w 78"/>
                  <a:gd name="T5" fmla="*/ 6 h 128"/>
                  <a:gd name="T6" fmla="*/ 0 w 78"/>
                  <a:gd name="T7" fmla="*/ 122 h 128"/>
                  <a:gd name="T8" fmla="*/ 6 w 78"/>
                  <a:gd name="T9" fmla="*/ 128 h 128"/>
                  <a:gd name="T10" fmla="*/ 72 w 78"/>
                  <a:gd name="T11" fmla="*/ 128 h 128"/>
                  <a:gd name="T12" fmla="*/ 78 w 78"/>
                  <a:gd name="T13" fmla="*/ 122 h 128"/>
                  <a:gd name="T14" fmla="*/ 78 w 78"/>
                  <a:gd name="T15" fmla="*/ 6 h 128"/>
                  <a:gd name="T16" fmla="*/ 72 w 78"/>
                  <a:gd name="T17" fmla="*/ 0 h 128"/>
                  <a:gd name="T18" fmla="*/ 74 w 78"/>
                  <a:gd name="T19" fmla="*/ 123 h 128"/>
                  <a:gd name="T20" fmla="*/ 4 w 78"/>
                  <a:gd name="T21" fmla="*/ 123 h 128"/>
                  <a:gd name="T22" fmla="*/ 4 w 78"/>
                  <a:gd name="T23" fmla="*/ 98 h 128"/>
                  <a:gd name="T24" fmla="*/ 74 w 78"/>
                  <a:gd name="T25" fmla="*/ 98 h 128"/>
                  <a:gd name="T26" fmla="*/ 74 w 78"/>
                  <a:gd name="T27" fmla="*/ 123 h 128"/>
                  <a:gd name="T28" fmla="*/ 74 w 78"/>
                  <a:gd name="T29" fmla="*/ 94 h 128"/>
                  <a:gd name="T30" fmla="*/ 4 w 78"/>
                  <a:gd name="T31" fmla="*/ 94 h 128"/>
                  <a:gd name="T32" fmla="*/ 4 w 78"/>
                  <a:gd name="T33" fmla="*/ 19 h 128"/>
                  <a:gd name="T34" fmla="*/ 74 w 78"/>
                  <a:gd name="T35" fmla="*/ 19 h 128"/>
                  <a:gd name="T36" fmla="*/ 74 w 78"/>
                  <a:gd name="T37" fmla="*/ 94 h 128"/>
                  <a:gd name="T38" fmla="*/ 74 w 78"/>
                  <a:gd name="T39" fmla="*/ 15 h 128"/>
                  <a:gd name="T40" fmla="*/ 4 w 78"/>
                  <a:gd name="T41" fmla="*/ 15 h 128"/>
                  <a:gd name="T42" fmla="*/ 4 w 78"/>
                  <a:gd name="T43" fmla="*/ 5 h 128"/>
                  <a:gd name="T44" fmla="*/ 74 w 78"/>
                  <a:gd name="T45" fmla="*/ 5 h 128"/>
                  <a:gd name="T46" fmla="*/ 74 w 78"/>
                  <a:gd name="T47" fmla="*/ 1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" h="128">
                    <a:moveTo>
                      <a:pt x="7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2" y="128"/>
                      <a:pt x="6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6" y="128"/>
                      <a:pt x="78" y="125"/>
                      <a:pt x="78" y="122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3"/>
                      <a:pt x="76" y="0"/>
                      <a:pt x="72" y="0"/>
                    </a:cubicBezTo>
                    <a:close/>
                    <a:moveTo>
                      <a:pt x="74" y="123"/>
                    </a:moveTo>
                    <a:cubicBezTo>
                      <a:pt x="4" y="123"/>
                      <a:pt x="4" y="123"/>
                      <a:pt x="4" y="123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74" y="98"/>
                      <a:pt x="74" y="98"/>
                      <a:pt x="74" y="98"/>
                    </a:cubicBezTo>
                    <a:lnTo>
                      <a:pt x="74" y="123"/>
                    </a:lnTo>
                    <a:close/>
                    <a:moveTo>
                      <a:pt x="74" y="94"/>
                    </a:moveTo>
                    <a:cubicBezTo>
                      <a:pt x="4" y="94"/>
                      <a:pt x="4" y="94"/>
                      <a:pt x="4" y="94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74" y="19"/>
                      <a:pt x="74" y="19"/>
                      <a:pt x="74" y="19"/>
                    </a:cubicBezTo>
                    <a:lnTo>
                      <a:pt x="74" y="94"/>
                    </a:lnTo>
                    <a:close/>
                    <a:moveTo>
                      <a:pt x="7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4" y="5"/>
                      <a:pt x="74" y="5"/>
                      <a:pt x="74" y="5"/>
                    </a:cubicBezTo>
                    <a:lnTo>
                      <a:pt x="7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圆形"/>
              <p:cNvSpPr>
                <a:spLocks noChangeArrowheads="1"/>
              </p:cNvSpPr>
              <p:nvPr/>
            </p:nvSpPr>
            <p:spPr bwMode="auto">
              <a:xfrm>
                <a:off x="1754188" y="2630488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675624" y="4224979"/>
            <a:ext cx="715840" cy="715840"/>
            <a:chOff x="1744436" y="4618229"/>
            <a:chExt cx="715840" cy="715840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组合 20"/>
            <p:cNvGrpSpPr/>
            <p:nvPr/>
          </p:nvGrpSpPr>
          <p:grpSpPr>
            <a:xfrm>
              <a:off x="1744436" y="4618229"/>
              <a:ext cx="715840" cy="715840"/>
              <a:chOff x="4152682" y="2890251"/>
              <a:chExt cx="1109562" cy="1109562"/>
            </a:xfrm>
          </p:grpSpPr>
          <p:sp useBgFill="1">
            <p:nvSpPr>
              <p:cNvPr id="25" name="椭圆 24"/>
              <p:cNvSpPr/>
              <p:nvPr/>
            </p:nvSpPr>
            <p:spPr>
              <a:xfrm>
                <a:off x="4152682" y="2890251"/>
                <a:ext cx="1109562" cy="1109562"/>
              </a:xfrm>
              <a:prstGeom prst="ellipse">
                <a:avLst/>
              </a:prstGeom>
              <a:solidFill>
                <a:srgbClr val="DAB89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152682" y="2890251"/>
                <a:ext cx="1109562" cy="1109562"/>
              </a:xfrm>
              <a:prstGeom prst="ellipse">
                <a:avLst/>
              </a:prstGeom>
              <a:solidFill>
                <a:srgbClr val="04C3C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10192" y="4811880"/>
              <a:ext cx="184328" cy="328539"/>
              <a:chOff x="673100" y="2228850"/>
              <a:chExt cx="269875" cy="481013"/>
            </a:xfrm>
            <a:solidFill>
              <a:sysClr val="window" lastClr="FFFFFF"/>
            </a:solidFill>
          </p:grpSpPr>
          <p:sp>
            <p:nvSpPr>
              <p:cNvPr id="23" name="形状"/>
              <p:cNvSpPr>
                <a:spLocks noEditPoints="1"/>
              </p:cNvSpPr>
              <p:nvPr/>
            </p:nvSpPr>
            <p:spPr bwMode="auto">
              <a:xfrm>
                <a:off x="673100" y="2228850"/>
                <a:ext cx="269875" cy="481013"/>
              </a:xfrm>
              <a:custGeom>
                <a:avLst/>
                <a:gdLst>
                  <a:gd name="T0" fmla="*/ 66 w 72"/>
                  <a:gd name="T1" fmla="*/ 0 h 128"/>
                  <a:gd name="T2" fmla="*/ 6 w 72"/>
                  <a:gd name="T3" fmla="*/ 0 h 128"/>
                  <a:gd name="T4" fmla="*/ 0 w 72"/>
                  <a:gd name="T5" fmla="*/ 6 h 128"/>
                  <a:gd name="T6" fmla="*/ 0 w 72"/>
                  <a:gd name="T7" fmla="*/ 122 h 128"/>
                  <a:gd name="T8" fmla="*/ 6 w 72"/>
                  <a:gd name="T9" fmla="*/ 128 h 128"/>
                  <a:gd name="T10" fmla="*/ 66 w 72"/>
                  <a:gd name="T11" fmla="*/ 128 h 128"/>
                  <a:gd name="T12" fmla="*/ 72 w 72"/>
                  <a:gd name="T13" fmla="*/ 122 h 128"/>
                  <a:gd name="T14" fmla="*/ 72 w 72"/>
                  <a:gd name="T15" fmla="*/ 6 h 128"/>
                  <a:gd name="T16" fmla="*/ 66 w 72"/>
                  <a:gd name="T17" fmla="*/ 0 h 128"/>
                  <a:gd name="T18" fmla="*/ 67 w 72"/>
                  <a:gd name="T19" fmla="*/ 123 h 128"/>
                  <a:gd name="T20" fmla="*/ 5 w 72"/>
                  <a:gd name="T21" fmla="*/ 123 h 128"/>
                  <a:gd name="T22" fmla="*/ 5 w 72"/>
                  <a:gd name="T23" fmla="*/ 61 h 128"/>
                  <a:gd name="T24" fmla="*/ 67 w 72"/>
                  <a:gd name="T25" fmla="*/ 61 h 128"/>
                  <a:gd name="T26" fmla="*/ 67 w 72"/>
                  <a:gd name="T27" fmla="*/ 123 h 128"/>
                  <a:gd name="T28" fmla="*/ 67 w 72"/>
                  <a:gd name="T29" fmla="*/ 57 h 128"/>
                  <a:gd name="T30" fmla="*/ 5 w 72"/>
                  <a:gd name="T31" fmla="*/ 57 h 128"/>
                  <a:gd name="T32" fmla="*/ 5 w 72"/>
                  <a:gd name="T33" fmla="*/ 5 h 128"/>
                  <a:gd name="T34" fmla="*/ 67 w 72"/>
                  <a:gd name="T35" fmla="*/ 5 h 128"/>
                  <a:gd name="T36" fmla="*/ 67 w 72"/>
                  <a:gd name="T37" fmla="*/ 5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128">
                    <a:moveTo>
                      <a:pt x="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66" y="128"/>
                      <a:pt x="66" y="128"/>
                      <a:pt x="66" y="128"/>
                    </a:cubicBezTo>
                    <a:cubicBezTo>
                      <a:pt x="69" y="128"/>
                      <a:pt x="72" y="125"/>
                      <a:pt x="72" y="122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3"/>
                      <a:pt x="69" y="0"/>
                      <a:pt x="66" y="0"/>
                    </a:cubicBezTo>
                    <a:close/>
                    <a:moveTo>
                      <a:pt x="67" y="123"/>
                    </a:moveTo>
                    <a:cubicBezTo>
                      <a:pt x="5" y="123"/>
                      <a:pt x="5" y="123"/>
                      <a:pt x="5" y="123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67" y="61"/>
                      <a:pt x="67" y="61"/>
                      <a:pt x="67" y="61"/>
                    </a:cubicBezTo>
                    <a:lnTo>
                      <a:pt x="67" y="123"/>
                    </a:lnTo>
                    <a:close/>
                    <a:moveTo>
                      <a:pt x="67" y="57"/>
                    </a:moveTo>
                    <a:cubicBezTo>
                      <a:pt x="5" y="57"/>
                      <a:pt x="5" y="57"/>
                      <a:pt x="5" y="5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7" y="5"/>
                      <a:pt x="67" y="5"/>
                      <a:pt x="67" y="5"/>
                    </a:cubicBezTo>
                    <a:lnTo>
                      <a:pt x="6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形状"/>
              <p:cNvSpPr>
                <a:spLocks noEditPoints="1"/>
              </p:cNvSpPr>
              <p:nvPr/>
            </p:nvSpPr>
            <p:spPr bwMode="auto">
              <a:xfrm>
                <a:off x="728663" y="2498725"/>
                <a:ext cx="158750" cy="153988"/>
              </a:xfrm>
              <a:custGeom>
                <a:avLst/>
                <a:gdLst>
                  <a:gd name="T0" fmla="*/ 21 w 42"/>
                  <a:gd name="T1" fmla="*/ 41 h 41"/>
                  <a:gd name="T2" fmla="*/ 42 w 42"/>
                  <a:gd name="T3" fmla="*/ 20 h 41"/>
                  <a:gd name="T4" fmla="*/ 21 w 42"/>
                  <a:gd name="T5" fmla="*/ 0 h 41"/>
                  <a:gd name="T6" fmla="*/ 0 w 42"/>
                  <a:gd name="T7" fmla="*/ 20 h 41"/>
                  <a:gd name="T8" fmla="*/ 21 w 42"/>
                  <a:gd name="T9" fmla="*/ 41 h 41"/>
                  <a:gd name="T10" fmla="*/ 21 w 42"/>
                  <a:gd name="T11" fmla="*/ 4 h 41"/>
                  <a:gd name="T12" fmla="*/ 37 w 42"/>
                  <a:gd name="T13" fmla="*/ 20 h 41"/>
                  <a:gd name="T14" fmla="*/ 21 w 42"/>
                  <a:gd name="T15" fmla="*/ 37 h 41"/>
                  <a:gd name="T16" fmla="*/ 5 w 42"/>
                  <a:gd name="T17" fmla="*/ 20 h 41"/>
                  <a:gd name="T18" fmla="*/ 21 w 42"/>
                  <a:gd name="T1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21" y="41"/>
                    </a:moveTo>
                    <a:cubicBezTo>
                      <a:pt x="32" y="41"/>
                      <a:pt x="42" y="32"/>
                      <a:pt x="42" y="20"/>
                    </a:cubicBezTo>
                    <a:cubicBezTo>
                      <a:pt x="42" y="9"/>
                      <a:pt x="32" y="0"/>
                      <a:pt x="21" y="0"/>
                    </a:cubicBezTo>
                    <a:cubicBezTo>
                      <a:pt x="10" y="0"/>
                      <a:pt x="0" y="9"/>
                      <a:pt x="0" y="20"/>
                    </a:cubicBezTo>
                    <a:cubicBezTo>
                      <a:pt x="0" y="32"/>
                      <a:pt x="10" y="41"/>
                      <a:pt x="21" y="41"/>
                    </a:cubicBezTo>
                    <a:close/>
                    <a:moveTo>
                      <a:pt x="21" y="4"/>
                    </a:moveTo>
                    <a:cubicBezTo>
                      <a:pt x="30" y="4"/>
                      <a:pt x="37" y="11"/>
                      <a:pt x="37" y="20"/>
                    </a:cubicBezTo>
                    <a:cubicBezTo>
                      <a:pt x="37" y="29"/>
                      <a:pt x="30" y="37"/>
                      <a:pt x="21" y="37"/>
                    </a:cubicBezTo>
                    <a:cubicBezTo>
                      <a:pt x="12" y="37"/>
                      <a:pt x="5" y="29"/>
                      <a:pt x="5" y="20"/>
                    </a:cubicBezTo>
                    <a:cubicBezTo>
                      <a:pt x="5" y="11"/>
                      <a:pt x="12" y="4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 altLang="en-US" b="1" ker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965200" y="1959429"/>
            <a:ext cx="3575050" cy="2010410"/>
            <a:chOff x="3254639" y="2923923"/>
            <a:chExt cx="3575050" cy="2010410"/>
          </a:xfrm>
        </p:grpSpPr>
        <p:sp>
          <p:nvSpPr>
            <p:cNvPr id="28" name="矩形 27"/>
            <p:cNvSpPr/>
            <p:nvPr/>
          </p:nvSpPr>
          <p:spPr>
            <a:xfrm>
              <a:off x="3254639" y="3457958"/>
              <a:ext cx="3575050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稻壳网</a:t>
              </a:r>
              <a:r>
                <a:rPr lang="en-US" altLang="zh-CN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-</a:t>
              </a: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运营实习生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01. 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选题规划，制定公众号内容定位；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02. 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收集整理内容素材，内容编写及编辑；</a:t>
              </a:r>
              <a:endPara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03. 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通过活动和广告实现推广 。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254639" y="2923923"/>
              <a:ext cx="1959191" cy="506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zh-CN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2020.03-2020.07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35500" y="3897887"/>
            <a:ext cx="2823845" cy="2239010"/>
            <a:chOff x="4833794" y="3099889"/>
            <a:chExt cx="2823845" cy="2239010"/>
          </a:xfrm>
        </p:grpSpPr>
        <p:sp>
          <p:nvSpPr>
            <p:cNvPr id="31" name="矩形 30"/>
            <p:cNvSpPr/>
            <p:nvPr/>
          </p:nvSpPr>
          <p:spPr>
            <a:xfrm>
              <a:off x="4833794" y="3099889"/>
              <a:ext cx="1959191" cy="506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zh-CN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2020.08-2020.11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833794" y="3539309"/>
              <a:ext cx="2823845" cy="1799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稻壳网</a:t>
              </a:r>
              <a:r>
                <a:rPr lang="en-US" altLang="zh-CN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-</a:t>
              </a: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运营助理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  <a:defRPr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在产品经理的工作职能之内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进行产品相关的市场调研、产品策划、部门沟通等相关工作。</a:t>
              </a:r>
            </a:p>
            <a:p>
              <a:pPr algn="l">
                <a:lnSpc>
                  <a:spcPct val="150000"/>
                </a:lnSpc>
                <a:defRPr/>
              </a:pPr>
              <a:endParaRPr lang="zh-CN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470900" y="3983985"/>
            <a:ext cx="3000375" cy="2014220"/>
            <a:chOff x="7207626" y="3056392"/>
            <a:chExt cx="3000375" cy="2014220"/>
          </a:xfrm>
        </p:grpSpPr>
        <p:sp>
          <p:nvSpPr>
            <p:cNvPr id="34" name="矩形 33"/>
            <p:cNvSpPr/>
            <p:nvPr/>
          </p:nvSpPr>
          <p:spPr>
            <a:xfrm>
              <a:off x="7207626" y="3056392"/>
              <a:ext cx="1959191" cy="506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zh-CN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2020.12-2021.03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7207626" y="3594237"/>
              <a:ext cx="3000375" cy="1476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  <a:defRPr/>
              </a:pPr>
              <a:r>
                <a:rPr lang="zh-CN" altLang="en-US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稻壳网</a:t>
              </a:r>
              <a:r>
                <a:rPr lang="en-US" altLang="zh-CN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-</a:t>
              </a:r>
              <a:r>
                <a:rPr lang="zh-CN" altLang="en-US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新媒体运营</a:t>
              </a:r>
            </a:p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负责稻壳网新媒体运营，协助编辑整理查阅国内外电商相关信息，整合筛选运营数据。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736921" y="2261466"/>
            <a:ext cx="985383" cy="591943"/>
            <a:chOff x="9755188" y="2054225"/>
            <a:chExt cx="1316037" cy="790575"/>
          </a:xfrm>
          <a:effectLst>
            <a:outerShdw blurRad="127000" dist="63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" name="形状"/>
            <p:cNvSpPr/>
            <p:nvPr/>
          </p:nvSpPr>
          <p:spPr bwMode="auto">
            <a:xfrm>
              <a:off x="10109200" y="2489200"/>
              <a:ext cx="406400" cy="355600"/>
            </a:xfrm>
            <a:custGeom>
              <a:avLst/>
              <a:gdLst>
                <a:gd name="T0" fmla="*/ 406400 w 71"/>
                <a:gd name="T1" fmla="*/ 17206 h 62"/>
                <a:gd name="T2" fmla="*/ 0 w 71"/>
                <a:gd name="T3" fmla="*/ 355600 h 62"/>
                <a:gd name="T4" fmla="*/ 80135 w 71"/>
                <a:gd name="T5" fmla="*/ 0 h 62"/>
                <a:gd name="T6" fmla="*/ 406400 w 71"/>
                <a:gd name="T7" fmla="*/ 17206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75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形状"/>
            <p:cNvSpPr/>
            <p:nvPr/>
          </p:nvSpPr>
          <p:spPr bwMode="auto">
            <a:xfrm>
              <a:off x="9755188" y="2054225"/>
              <a:ext cx="1316037" cy="681038"/>
            </a:xfrm>
            <a:custGeom>
              <a:avLst/>
              <a:gdLst>
                <a:gd name="T0" fmla="*/ 1316037 w 230"/>
                <a:gd name="T1" fmla="*/ 0 h 119"/>
                <a:gd name="T2" fmla="*/ 0 w 230"/>
                <a:gd name="T3" fmla="*/ 148798 h 119"/>
                <a:gd name="T4" fmla="*/ 801066 w 230"/>
                <a:gd name="T5" fmla="*/ 681038 h 119"/>
                <a:gd name="T6" fmla="*/ 1316037 w 230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形状"/>
            <p:cNvSpPr/>
            <p:nvPr/>
          </p:nvSpPr>
          <p:spPr bwMode="auto">
            <a:xfrm>
              <a:off x="10040938" y="2100263"/>
              <a:ext cx="933450" cy="744537"/>
            </a:xfrm>
            <a:custGeom>
              <a:avLst/>
              <a:gdLst>
                <a:gd name="T0" fmla="*/ 933450 w 163"/>
                <a:gd name="T1" fmla="*/ 0 h 130"/>
                <a:gd name="T2" fmla="*/ 0 w 163"/>
                <a:gd name="T3" fmla="*/ 297815 h 130"/>
                <a:gd name="T4" fmla="*/ 68720 w 163"/>
                <a:gd name="T5" fmla="*/ 744537 h 130"/>
                <a:gd name="T6" fmla="*/ 148894 w 163"/>
                <a:gd name="T7" fmla="*/ 389450 h 130"/>
                <a:gd name="T8" fmla="*/ 933450 w 163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0.03982 L 1.875E-6 0.14814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30000" decel="3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30000" decel="3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3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79167E-6 2.22222E-6 L -0.08763 0.05347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5533390" y="1605280"/>
            <a:ext cx="1125220" cy="112522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cs typeface="+mn-ea"/>
                <a:sym typeface="+mn-lt"/>
              </a:rPr>
              <a:t>4</a:t>
            </a:r>
          </a:p>
        </p:txBody>
      </p:sp>
      <p:sp>
        <p:nvSpPr>
          <p:cNvPr id="448" name="文本框"/>
          <p:cNvSpPr txBox="1">
            <a:spLocks noGrp="1"/>
          </p:cNvSpPr>
          <p:nvPr/>
        </p:nvSpPr>
        <p:spPr>
          <a:xfrm>
            <a:off x="3642360" y="3702685"/>
            <a:ext cx="4907280" cy="82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25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</a:p>
        </p:txBody>
      </p:sp>
      <p:sp>
        <p:nvSpPr>
          <p:cNvPr id="20" name="标题 7"/>
          <p:cNvSpPr>
            <a:spLocks noGrp="1"/>
          </p:cNvSpPr>
          <p:nvPr/>
        </p:nvSpPr>
        <p:spPr>
          <a:xfrm>
            <a:off x="3609975" y="3197225"/>
            <a:ext cx="4973320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dirty="0" smtClean="0">
                <a:solidFill>
                  <a:srgbClr val="022943"/>
                </a:solidFill>
                <a:latin typeface="+mn-lt"/>
                <a:ea typeface="+mn-ea"/>
                <a:cs typeface="+mn-ea"/>
                <a:sym typeface="+mn-lt"/>
              </a:rPr>
              <a:t>读研认知</a:t>
            </a:r>
            <a:r>
              <a:rPr lang="zh-CN" altLang="en-US" sz="4800" dirty="0">
                <a:solidFill>
                  <a:srgbClr val="022943"/>
                </a:solidFill>
                <a:latin typeface="+mn-lt"/>
                <a:ea typeface="+mn-ea"/>
                <a:cs typeface="+mn-ea"/>
                <a:sym typeface="+mn-lt"/>
              </a:rPr>
              <a:t>规划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369560" y="4664710"/>
            <a:ext cx="1454785" cy="147320"/>
          </a:xfrm>
          <a:prstGeom prst="roundRect">
            <a:avLst>
              <a:gd name="adj" fmla="val 50000"/>
            </a:avLst>
          </a:prstGeom>
          <a:solidFill>
            <a:srgbClr val="04C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build="p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岗位认知规划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83977" y="2353790"/>
            <a:ext cx="804046" cy="804046"/>
            <a:chOff x="1240569" y="1677377"/>
            <a:chExt cx="1482969" cy="1482969"/>
          </a:xfrm>
        </p:grpSpPr>
        <p:sp>
          <p:nvSpPr>
            <p:cNvPr id="8" name="椭圆 7"/>
            <p:cNvSpPr/>
            <p:nvPr/>
          </p:nvSpPr>
          <p:spPr>
            <a:xfrm>
              <a:off x="1240569" y="1677377"/>
              <a:ext cx="1482969" cy="1482969"/>
            </a:xfrm>
            <a:prstGeom prst="ellipse">
              <a:avLst/>
            </a:prstGeom>
            <a:solidFill>
              <a:srgbClr val="02294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3" cstate="screen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515084" y="1993284"/>
              <a:ext cx="933938" cy="93393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335077" y="2353790"/>
            <a:ext cx="804046" cy="804046"/>
            <a:chOff x="4046355" y="1677377"/>
            <a:chExt cx="1482969" cy="1482969"/>
          </a:xfrm>
        </p:grpSpPr>
        <p:sp>
          <p:nvSpPr>
            <p:cNvPr id="11" name="椭圆 10"/>
            <p:cNvSpPr/>
            <p:nvPr/>
          </p:nvSpPr>
          <p:spPr>
            <a:xfrm>
              <a:off x="4046355" y="1677377"/>
              <a:ext cx="1482969" cy="1482969"/>
            </a:xfrm>
            <a:prstGeom prst="ellipse">
              <a:avLst/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5" cstate="screen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320870" y="1993284"/>
              <a:ext cx="933938" cy="933938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9567477" y="2353790"/>
            <a:ext cx="804046" cy="804046"/>
            <a:chOff x="9461404" y="1677377"/>
            <a:chExt cx="1482969" cy="1482969"/>
          </a:xfrm>
        </p:grpSpPr>
        <p:sp>
          <p:nvSpPr>
            <p:cNvPr id="14" name="椭圆 13"/>
            <p:cNvSpPr/>
            <p:nvPr/>
          </p:nvSpPr>
          <p:spPr>
            <a:xfrm>
              <a:off x="9461404" y="1677377"/>
              <a:ext cx="1482969" cy="1482969"/>
            </a:xfrm>
            <a:prstGeom prst="ellipse">
              <a:avLst/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7" cstate="screen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735919" y="1993284"/>
              <a:ext cx="933938" cy="933938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7078277" y="2353790"/>
            <a:ext cx="804046" cy="804046"/>
            <a:chOff x="6677333" y="1677377"/>
            <a:chExt cx="1482969" cy="1482969"/>
          </a:xfrm>
        </p:grpSpPr>
        <p:sp>
          <p:nvSpPr>
            <p:cNvPr id="17" name="椭圆 16"/>
            <p:cNvSpPr/>
            <p:nvPr/>
          </p:nvSpPr>
          <p:spPr>
            <a:xfrm>
              <a:off x="6677333" y="1677377"/>
              <a:ext cx="1482969" cy="1482969"/>
            </a:xfrm>
            <a:prstGeom prst="ellipse">
              <a:avLst/>
            </a:prstGeom>
            <a:solidFill>
              <a:srgbClr val="02294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8" name="图形 17"/>
            <p:cNvPicPr>
              <a:picLocks noChangeAspect="1"/>
            </p:cNvPicPr>
            <p:nvPr/>
          </p:nvPicPr>
          <p:blipFill>
            <a:blip r:embed="rId9" cstate="screen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951848" y="1993284"/>
              <a:ext cx="933938" cy="933938"/>
            </a:xfrm>
            <a:prstGeom prst="rect">
              <a:avLst/>
            </a:prstGeom>
          </p:spPr>
        </p:pic>
      </p:grpSp>
      <p:sp>
        <p:nvSpPr>
          <p:cNvPr id="19" name="矩形: 圆角 18"/>
          <p:cNvSpPr/>
          <p:nvPr/>
        </p:nvSpPr>
        <p:spPr>
          <a:xfrm>
            <a:off x="1620000" y="3415459"/>
            <a:ext cx="1332000" cy="411593"/>
          </a:xfrm>
          <a:prstGeom prst="roundRect">
            <a:avLst>
              <a:gd name="adj" fmla="val 50000"/>
            </a:avLst>
          </a:prstGeom>
          <a:solidFill>
            <a:srgbClr val="0229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沟通协调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4071100" y="3415459"/>
            <a:ext cx="1332000" cy="411593"/>
          </a:xfrm>
          <a:prstGeom prst="roundRect">
            <a:avLst>
              <a:gd name="adj" fmla="val 50000"/>
            </a:avLst>
          </a:prstGeom>
          <a:solidFill>
            <a:srgbClr val="04C3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责任心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9303500" y="3415459"/>
            <a:ext cx="1332000" cy="411593"/>
          </a:xfrm>
          <a:prstGeom prst="roundRect">
            <a:avLst>
              <a:gd name="adj" fmla="val 50000"/>
            </a:avLst>
          </a:prstGeom>
          <a:solidFill>
            <a:srgbClr val="04C3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图片处理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6814300" y="3415459"/>
            <a:ext cx="1332000" cy="411593"/>
          </a:xfrm>
          <a:prstGeom prst="roundRect">
            <a:avLst>
              <a:gd name="adj" fmla="val 50000"/>
            </a:avLst>
          </a:prstGeom>
          <a:solidFill>
            <a:srgbClr val="0229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cs typeface="+mn-ea"/>
                <a:sym typeface="+mn-lt"/>
              </a:rPr>
              <a:t>逻辑思维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259205" y="4076700"/>
            <a:ext cx="2053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协助其他运营合理安排工作，并且协调其他部门的工作。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10305" y="4076700"/>
            <a:ext cx="2053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认真核对文字和推广数据，确保推广文案准确无误。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942705" y="4076700"/>
            <a:ext cx="2053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需要处理加工大量图片素材，按时完成推文图片的制作。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453505" y="4076700"/>
            <a:ext cx="2053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在指导下有思路地推进工作，完成上级领导安排的工作任务。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岗位认知规划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22375" y="1936415"/>
            <a:ext cx="9747251" cy="3641559"/>
            <a:chOff x="1222375" y="1720515"/>
            <a:chExt cx="9747251" cy="3641559"/>
          </a:xfrm>
        </p:grpSpPr>
        <p:cxnSp>
          <p:nvCxnSpPr>
            <p:cNvPr id="8" name="Straight Connector 37"/>
            <p:cNvCxnSpPr>
              <a:endCxn id="12" idx="2"/>
            </p:cNvCxnSpPr>
            <p:nvPr/>
          </p:nvCxnSpPr>
          <p:spPr>
            <a:xfrm flipH="1">
              <a:off x="7916780" y="3541294"/>
              <a:ext cx="3052846" cy="1"/>
            </a:xfrm>
            <a:prstGeom prst="line">
              <a:avLst/>
            </a:prstGeom>
            <a:gradFill>
              <a:gsLst>
                <a:gs pos="0">
                  <a:srgbClr val="EC2B8C"/>
                </a:gs>
                <a:gs pos="100000">
                  <a:srgbClr val="892293"/>
                </a:gs>
              </a:gsLst>
              <a:lin ang="5400000" scaled="1"/>
            </a:gradFill>
            <a:ln w="12700" cap="flat" cmpd="sng" algn="ctr">
              <a:solidFill>
                <a:srgbClr val="4C5E82"/>
              </a:solidFill>
              <a:prstDash val="sysDash"/>
              <a:miter lim="800000"/>
              <a:headEnd type="oval"/>
            </a:ln>
            <a:effectLst/>
          </p:spPr>
        </p:cxnSp>
        <p:cxnSp>
          <p:nvCxnSpPr>
            <p:cNvPr id="9" name="Straight Connector 36"/>
            <p:cNvCxnSpPr>
              <a:endCxn id="13" idx="2"/>
            </p:cNvCxnSpPr>
            <p:nvPr/>
          </p:nvCxnSpPr>
          <p:spPr>
            <a:xfrm>
              <a:off x="1222375" y="3541294"/>
              <a:ext cx="3052846" cy="0"/>
            </a:xfrm>
            <a:prstGeom prst="line">
              <a:avLst/>
            </a:prstGeom>
            <a:gradFill>
              <a:gsLst>
                <a:gs pos="0">
                  <a:srgbClr val="EC2B8C"/>
                </a:gs>
                <a:gs pos="100000">
                  <a:srgbClr val="892293"/>
                </a:gs>
              </a:gsLst>
              <a:lin ang="5400000" scaled="1"/>
            </a:gradFill>
            <a:ln w="12700" cap="flat" cmpd="sng" algn="ctr">
              <a:solidFill>
                <a:srgbClr val="4C5E82"/>
              </a:solidFill>
              <a:prstDash val="sysDash"/>
              <a:miter lim="800000"/>
              <a:headEnd type="oval"/>
            </a:ln>
            <a:effectLst/>
          </p:spPr>
        </p:cxnSp>
        <p:grpSp>
          <p:nvGrpSpPr>
            <p:cNvPr id="10" name="组合 9"/>
            <p:cNvGrpSpPr/>
            <p:nvPr/>
          </p:nvGrpSpPr>
          <p:grpSpPr>
            <a:xfrm>
              <a:off x="4275221" y="1720515"/>
              <a:ext cx="3641559" cy="3641559"/>
              <a:chOff x="3937000" y="1270000"/>
              <a:chExt cx="4318000" cy="4318000"/>
            </a:xfrm>
          </p:grpSpPr>
          <p:pic>
            <p:nvPicPr>
              <p:cNvPr id="11" name="图片占位符 4" descr="C:\Users\李曼\Desktop\1.jpg1"/>
              <p:cNvPicPr>
                <a:picLocks noChangeAspect="1"/>
              </p:cNvPicPr>
              <p:nvPr/>
            </p:nvPicPr>
            <p:blipFill>
              <a:blip r:embed="rId3"/>
              <a:srcRect l="16675" r="16675"/>
              <a:stretch>
                <a:fillRect/>
              </a:stretch>
            </p:blipFill>
            <p:spPr>
              <a:xfrm>
                <a:off x="4307454" y="1640454"/>
                <a:ext cx="3578042" cy="3578042"/>
              </a:xfrm>
              <a:custGeom>
                <a:avLst/>
                <a:gdLst>
                  <a:gd name="connsiteX0" fmla="*/ 1857828 w 3715656"/>
                  <a:gd name="connsiteY0" fmla="*/ 0 h 3715654"/>
                  <a:gd name="connsiteX1" fmla="*/ 3715656 w 3715656"/>
                  <a:gd name="connsiteY1" fmla="*/ 1857827 h 3715654"/>
                  <a:gd name="connsiteX2" fmla="*/ 1857828 w 3715656"/>
                  <a:gd name="connsiteY2" fmla="*/ 3715654 h 3715654"/>
                  <a:gd name="connsiteX3" fmla="*/ 0 w 3715656"/>
                  <a:gd name="connsiteY3" fmla="*/ 1857827 h 3715654"/>
                  <a:gd name="connsiteX4" fmla="*/ 1857828 w 3715656"/>
                  <a:gd name="connsiteY4" fmla="*/ 0 h 371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5656" h="3715654">
                    <a:moveTo>
                      <a:pt x="1857828" y="0"/>
                    </a:moveTo>
                    <a:cubicBezTo>
                      <a:pt x="2883878" y="0"/>
                      <a:pt x="3715656" y="831777"/>
                      <a:pt x="3715656" y="1857827"/>
                    </a:cubicBezTo>
                    <a:cubicBezTo>
                      <a:pt x="3715656" y="2883877"/>
                      <a:pt x="2883878" y="3715654"/>
                      <a:pt x="1857828" y="3715654"/>
                    </a:cubicBezTo>
                    <a:cubicBezTo>
                      <a:pt x="831778" y="3715654"/>
                      <a:pt x="0" y="2883877"/>
                      <a:pt x="0" y="1857827"/>
                    </a:cubicBezTo>
                    <a:cubicBezTo>
                      <a:pt x="0" y="831777"/>
                      <a:pt x="831778" y="0"/>
                      <a:pt x="1857828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</p:spPr>
          </p:pic>
          <p:sp>
            <p:nvSpPr>
              <p:cNvPr id="12" name="Arc 39"/>
              <p:cNvSpPr/>
              <p:nvPr/>
            </p:nvSpPr>
            <p:spPr>
              <a:xfrm>
                <a:off x="3937000" y="1270000"/>
                <a:ext cx="4318000" cy="4318000"/>
              </a:xfrm>
              <a:prstGeom prst="arc">
                <a:avLst/>
              </a:prstGeom>
              <a:solidFill>
                <a:srgbClr val="022943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85750">
                  <a:defRPr/>
                </a:pPr>
                <a:endParaRPr lang="id-ID" sz="1125" kern="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Arc 40"/>
              <p:cNvSpPr/>
              <p:nvPr/>
            </p:nvSpPr>
            <p:spPr>
              <a:xfrm flipH="1" flipV="1">
                <a:off x="3937000" y="1270000"/>
                <a:ext cx="4318000" cy="4318000"/>
              </a:xfrm>
              <a:prstGeom prst="arc">
                <a:avLst/>
              </a:prstGeom>
              <a:solidFill>
                <a:srgbClr val="022943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85750">
                  <a:defRPr/>
                </a:pPr>
                <a:endParaRPr lang="id-ID" sz="1125" kern="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Oval 3"/>
              <p:cNvSpPr/>
              <p:nvPr/>
            </p:nvSpPr>
            <p:spPr>
              <a:xfrm>
                <a:off x="5336481" y="2669481"/>
                <a:ext cx="1519039" cy="1519038"/>
              </a:xfrm>
              <a:prstGeom prst="ellipse">
                <a:avLst/>
              </a:prstGeom>
              <a:solidFill>
                <a:srgbClr val="04C3C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id-ID" kern="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940842" y="1865789"/>
            <a:ext cx="3039277" cy="1250262"/>
            <a:chOff x="7940842" y="4117258"/>
            <a:chExt cx="3039277" cy="1250262"/>
          </a:xfrm>
        </p:grpSpPr>
        <p:sp>
          <p:nvSpPr>
            <p:cNvPr id="35" name="Rectangle 45"/>
            <p:cNvSpPr/>
            <p:nvPr/>
          </p:nvSpPr>
          <p:spPr>
            <a:xfrm>
              <a:off x="7940842" y="4579997"/>
              <a:ext cx="3039277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进行店铺营销推广，协助制定运营方案并严格按照运营方案执行</a:t>
              </a:r>
            </a:p>
          </p:txBody>
        </p:sp>
        <p:sp>
          <p:nvSpPr>
            <p:cNvPr id="36" name="TextBox 46"/>
            <p:cNvSpPr txBox="1"/>
            <p:nvPr/>
          </p:nvSpPr>
          <p:spPr>
            <a:xfrm>
              <a:off x="9516567" y="4117258"/>
              <a:ext cx="1368000" cy="396000"/>
            </a:xfrm>
            <a:prstGeom prst="roundRect">
              <a:avLst>
                <a:gd name="adj" fmla="val 50000"/>
              </a:avLst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00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营销推广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31670" y="1881832"/>
            <a:ext cx="2848226" cy="1647025"/>
            <a:chOff x="1211881" y="1665932"/>
            <a:chExt cx="2848226" cy="1647025"/>
          </a:xfrm>
        </p:grpSpPr>
        <p:sp>
          <p:nvSpPr>
            <p:cNvPr id="40" name="Rectangle 43"/>
            <p:cNvSpPr/>
            <p:nvPr/>
          </p:nvSpPr>
          <p:spPr>
            <a:xfrm>
              <a:off x="1211881" y="2112628"/>
              <a:ext cx="284822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协助监控店铺和产品数据，发现运营问题，进行问题分析，提出解决方案。</a:t>
              </a:r>
            </a:p>
          </p:txBody>
        </p:sp>
        <p:sp>
          <p:nvSpPr>
            <p:cNvPr id="41" name="TextBox 44"/>
            <p:cNvSpPr txBox="1"/>
            <p:nvPr/>
          </p:nvSpPr>
          <p:spPr>
            <a:xfrm>
              <a:off x="1211882" y="1665932"/>
              <a:ext cx="1368000" cy="396000"/>
            </a:xfrm>
            <a:prstGeom prst="roundRect">
              <a:avLst>
                <a:gd name="adj" fmla="val 50000"/>
              </a:avLst>
            </a:prstGeom>
            <a:solidFill>
              <a:srgbClr val="02294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数据分析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940842" y="4333158"/>
            <a:ext cx="3039277" cy="1250262"/>
            <a:chOff x="7940842" y="4117258"/>
            <a:chExt cx="3039277" cy="1250262"/>
          </a:xfrm>
        </p:grpSpPr>
        <p:sp>
          <p:nvSpPr>
            <p:cNvPr id="43" name="Rectangle 45"/>
            <p:cNvSpPr/>
            <p:nvPr/>
          </p:nvSpPr>
          <p:spPr>
            <a:xfrm>
              <a:off x="7940842" y="4579997"/>
              <a:ext cx="3039277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负责对进行市场调研以及需求分析，包括其它资料收集和整理</a:t>
              </a:r>
            </a:p>
          </p:txBody>
        </p:sp>
        <p:sp>
          <p:nvSpPr>
            <p:cNvPr id="44" name="TextBox 46"/>
            <p:cNvSpPr txBox="1"/>
            <p:nvPr/>
          </p:nvSpPr>
          <p:spPr>
            <a:xfrm>
              <a:off x="9516567" y="4117258"/>
              <a:ext cx="1368000" cy="396000"/>
            </a:xfrm>
            <a:prstGeom prst="roundRect">
              <a:avLst>
                <a:gd name="adj" fmla="val 50000"/>
              </a:avLst>
            </a:prstGeom>
            <a:solidFill>
              <a:srgbClr val="02294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00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市场调研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31670" y="4333158"/>
            <a:ext cx="2848226" cy="1647025"/>
            <a:chOff x="1211881" y="1665932"/>
            <a:chExt cx="2848226" cy="1647025"/>
          </a:xfrm>
        </p:grpSpPr>
        <p:sp>
          <p:nvSpPr>
            <p:cNvPr id="46" name="Rectangle 43"/>
            <p:cNvSpPr/>
            <p:nvPr/>
          </p:nvSpPr>
          <p:spPr>
            <a:xfrm>
              <a:off x="1211881" y="2112628"/>
              <a:ext cx="284822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按照运营手册，记录产品和竞品的关键数据，协助对新品进行风险把控。</a:t>
              </a:r>
            </a:p>
          </p:txBody>
        </p:sp>
        <p:sp>
          <p:nvSpPr>
            <p:cNvPr id="47" name="TextBox 44"/>
            <p:cNvSpPr txBox="1"/>
            <p:nvPr/>
          </p:nvSpPr>
          <p:spPr>
            <a:xfrm>
              <a:off x="1211882" y="1665932"/>
              <a:ext cx="1368000" cy="396000"/>
            </a:xfrm>
            <a:prstGeom prst="roundRect">
              <a:avLst>
                <a:gd name="adj" fmla="val 50000"/>
              </a:avLst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把握风控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岗位认知规划</a:t>
            </a:r>
          </a:p>
        </p:txBody>
      </p:sp>
      <p:sp>
        <p:nvSpPr>
          <p:cNvPr id="7" name="图标"/>
          <p:cNvSpPr>
            <a:spLocks noChangeAspect="1" noChangeArrowheads="1" noTextEdit="1"/>
          </p:cNvSpPr>
          <p:nvPr/>
        </p:nvSpPr>
        <p:spPr bwMode="auto">
          <a:xfrm>
            <a:off x="846138" y="2225595"/>
            <a:ext cx="10496550" cy="221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65188" y="2244645"/>
            <a:ext cx="3116263" cy="1587938"/>
            <a:chOff x="865188" y="2341563"/>
            <a:chExt cx="3116263" cy="1587938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110289" y="3313948"/>
              <a:ext cx="519373" cy="6155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865188" y="2341563"/>
              <a:ext cx="3116263" cy="1558925"/>
            </a:xfrm>
            <a:custGeom>
              <a:avLst/>
              <a:gdLst/>
              <a:ahLst/>
              <a:cxnLst>
                <a:cxn ang="0">
                  <a:pos x="416" y="234"/>
                </a:cxn>
                <a:cxn ang="0">
                  <a:pos x="598" y="416"/>
                </a:cxn>
                <a:cxn ang="0">
                  <a:pos x="831" y="416"/>
                </a:cxn>
                <a:cxn ang="0">
                  <a:pos x="416" y="0"/>
                </a:cxn>
                <a:cxn ang="0">
                  <a:pos x="0" y="416"/>
                </a:cxn>
                <a:cxn ang="0">
                  <a:pos x="233" y="416"/>
                </a:cxn>
                <a:cxn ang="0">
                  <a:pos x="416" y="234"/>
                </a:cxn>
              </a:cxnLst>
              <a:rect l="0" t="0" r="r" b="b"/>
              <a:pathLst>
                <a:path w="831" h="416">
                  <a:moveTo>
                    <a:pt x="416" y="234"/>
                  </a:moveTo>
                  <a:cubicBezTo>
                    <a:pt x="516" y="234"/>
                    <a:pt x="598" y="315"/>
                    <a:pt x="598" y="416"/>
                  </a:cubicBezTo>
                  <a:cubicBezTo>
                    <a:pt x="831" y="416"/>
                    <a:pt x="831" y="416"/>
                    <a:pt x="831" y="416"/>
                  </a:cubicBezTo>
                  <a:cubicBezTo>
                    <a:pt x="831" y="186"/>
                    <a:pt x="645" y="0"/>
                    <a:pt x="416" y="0"/>
                  </a:cubicBezTo>
                  <a:cubicBezTo>
                    <a:pt x="186" y="0"/>
                    <a:pt x="0" y="186"/>
                    <a:pt x="0" y="416"/>
                  </a:cubicBezTo>
                  <a:cubicBezTo>
                    <a:pt x="233" y="416"/>
                    <a:pt x="233" y="416"/>
                    <a:pt x="233" y="416"/>
                  </a:cubicBezTo>
                  <a:cubicBezTo>
                    <a:pt x="233" y="315"/>
                    <a:pt x="315" y="234"/>
                    <a:pt x="416" y="2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865188" y="2341563"/>
              <a:ext cx="2166938" cy="1558925"/>
            </a:xfrm>
            <a:custGeom>
              <a:avLst/>
              <a:gdLst/>
              <a:ahLst/>
              <a:cxnLst>
                <a:cxn ang="0">
                  <a:pos x="578" y="33"/>
                </a:cxn>
                <a:cxn ang="0">
                  <a:pos x="416" y="0"/>
                </a:cxn>
                <a:cxn ang="0">
                  <a:pos x="0" y="416"/>
                </a:cxn>
                <a:cxn ang="0">
                  <a:pos x="233" y="416"/>
                </a:cxn>
                <a:cxn ang="0">
                  <a:pos x="416" y="234"/>
                </a:cxn>
                <a:cxn ang="0">
                  <a:pos x="495" y="252"/>
                </a:cxn>
                <a:cxn ang="0">
                  <a:pos x="578" y="33"/>
                </a:cxn>
              </a:cxnLst>
              <a:rect l="0" t="0" r="r" b="b"/>
              <a:pathLst>
                <a:path w="578" h="416">
                  <a:moveTo>
                    <a:pt x="578" y="33"/>
                  </a:moveTo>
                  <a:cubicBezTo>
                    <a:pt x="528" y="12"/>
                    <a:pt x="473" y="0"/>
                    <a:pt x="416" y="0"/>
                  </a:cubicBezTo>
                  <a:cubicBezTo>
                    <a:pt x="186" y="0"/>
                    <a:pt x="0" y="186"/>
                    <a:pt x="0" y="416"/>
                  </a:cubicBezTo>
                  <a:cubicBezTo>
                    <a:pt x="233" y="416"/>
                    <a:pt x="233" y="416"/>
                    <a:pt x="233" y="416"/>
                  </a:cubicBezTo>
                  <a:cubicBezTo>
                    <a:pt x="233" y="315"/>
                    <a:pt x="315" y="234"/>
                    <a:pt x="416" y="234"/>
                  </a:cubicBezTo>
                  <a:cubicBezTo>
                    <a:pt x="444" y="234"/>
                    <a:pt x="471" y="240"/>
                    <a:pt x="495" y="252"/>
                  </a:cubicBezTo>
                  <a:lnTo>
                    <a:pt x="578" y="33"/>
                  </a:lnTo>
                  <a:close/>
                </a:path>
              </a:pathLst>
            </a:cu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08338" y="3178176"/>
              <a:ext cx="431800" cy="595312"/>
              <a:chOff x="3208338" y="3178176"/>
              <a:chExt cx="431800" cy="595312"/>
            </a:xfrm>
            <a:solidFill>
              <a:srgbClr val="FFFFFF"/>
            </a:solidFill>
          </p:grpSpPr>
          <p:sp>
            <p:nvSpPr>
              <p:cNvPr id="13" name="Freeform 12"/>
              <p:cNvSpPr/>
              <p:nvPr/>
            </p:nvSpPr>
            <p:spPr bwMode="auto">
              <a:xfrm>
                <a:off x="3325813" y="3713163"/>
                <a:ext cx="198438" cy="60325"/>
              </a:xfrm>
              <a:custGeom>
                <a:avLst/>
                <a:gdLst/>
                <a:ahLst/>
                <a:cxnLst>
                  <a:cxn ang="0">
                    <a:pos x="53" y="8"/>
                  </a:cxn>
                  <a:cxn ang="0">
                    <a:pos x="45" y="16"/>
                  </a:cxn>
                  <a:cxn ang="0">
                    <a:pos x="8" y="1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45" y="0"/>
                  </a:cxn>
                  <a:cxn ang="0">
                    <a:pos x="53" y="8"/>
                  </a:cxn>
                </a:cxnLst>
                <a:rect l="0" t="0" r="r" b="b"/>
                <a:pathLst>
                  <a:path w="53" h="16">
                    <a:moveTo>
                      <a:pt x="53" y="8"/>
                    </a:moveTo>
                    <a:cubicBezTo>
                      <a:pt x="53" y="13"/>
                      <a:pt x="49" y="16"/>
                      <a:pt x="45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3" y="4"/>
                      <a:pt x="5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3208338" y="3178176"/>
                <a:ext cx="431800" cy="504825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0" y="58"/>
                  </a:cxn>
                  <a:cxn ang="0">
                    <a:pos x="35" y="111"/>
                  </a:cxn>
                  <a:cxn ang="0">
                    <a:pos x="35" y="135"/>
                  </a:cxn>
                  <a:cxn ang="0">
                    <a:pos x="80" y="135"/>
                  </a:cxn>
                  <a:cxn ang="0">
                    <a:pos x="80" y="111"/>
                  </a:cxn>
                  <a:cxn ang="0">
                    <a:pos x="115" y="58"/>
                  </a:cxn>
                  <a:cxn ang="0">
                    <a:pos x="57" y="0"/>
                  </a:cxn>
                </a:cxnLst>
                <a:rect l="0" t="0" r="r" b="b"/>
                <a:pathLst>
                  <a:path w="115" h="135">
                    <a:moveTo>
                      <a:pt x="57" y="0"/>
                    </a:moveTo>
                    <a:cubicBezTo>
                      <a:pt x="25" y="0"/>
                      <a:pt x="0" y="26"/>
                      <a:pt x="0" y="58"/>
                    </a:cubicBezTo>
                    <a:cubicBezTo>
                      <a:pt x="0" y="82"/>
                      <a:pt x="14" y="102"/>
                      <a:pt x="35" y="111"/>
                    </a:cubicBezTo>
                    <a:cubicBezTo>
                      <a:pt x="35" y="135"/>
                      <a:pt x="35" y="135"/>
                      <a:pt x="35" y="135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101" y="102"/>
                      <a:pt x="115" y="82"/>
                      <a:pt x="115" y="58"/>
                    </a:cubicBezTo>
                    <a:cubicBezTo>
                      <a:pt x="115" y="26"/>
                      <a:pt x="89" y="0"/>
                      <a:pt x="5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548188" y="2244645"/>
            <a:ext cx="3116263" cy="1587938"/>
            <a:chOff x="4548188" y="2341563"/>
            <a:chExt cx="3116263" cy="1587938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791702" y="3313948"/>
              <a:ext cx="519373" cy="6155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548188" y="2341563"/>
              <a:ext cx="3116263" cy="1558925"/>
            </a:xfrm>
            <a:custGeom>
              <a:avLst/>
              <a:gdLst/>
              <a:ahLst/>
              <a:cxnLst>
                <a:cxn ang="0">
                  <a:pos x="416" y="234"/>
                </a:cxn>
                <a:cxn ang="0">
                  <a:pos x="598" y="416"/>
                </a:cxn>
                <a:cxn ang="0">
                  <a:pos x="831" y="416"/>
                </a:cxn>
                <a:cxn ang="0">
                  <a:pos x="416" y="0"/>
                </a:cxn>
                <a:cxn ang="0">
                  <a:pos x="0" y="416"/>
                </a:cxn>
                <a:cxn ang="0">
                  <a:pos x="234" y="416"/>
                </a:cxn>
                <a:cxn ang="0">
                  <a:pos x="416" y="234"/>
                </a:cxn>
              </a:cxnLst>
              <a:rect l="0" t="0" r="r" b="b"/>
              <a:pathLst>
                <a:path w="831" h="416">
                  <a:moveTo>
                    <a:pt x="416" y="234"/>
                  </a:moveTo>
                  <a:cubicBezTo>
                    <a:pt x="516" y="234"/>
                    <a:pt x="598" y="315"/>
                    <a:pt x="598" y="416"/>
                  </a:cubicBezTo>
                  <a:cubicBezTo>
                    <a:pt x="831" y="416"/>
                    <a:pt x="831" y="416"/>
                    <a:pt x="831" y="416"/>
                  </a:cubicBezTo>
                  <a:cubicBezTo>
                    <a:pt x="831" y="186"/>
                    <a:pt x="645" y="0"/>
                    <a:pt x="416" y="0"/>
                  </a:cubicBezTo>
                  <a:cubicBezTo>
                    <a:pt x="186" y="0"/>
                    <a:pt x="0" y="186"/>
                    <a:pt x="0" y="416"/>
                  </a:cubicBezTo>
                  <a:cubicBezTo>
                    <a:pt x="234" y="416"/>
                    <a:pt x="234" y="416"/>
                    <a:pt x="234" y="416"/>
                  </a:cubicBezTo>
                  <a:cubicBezTo>
                    <a:pt x="234" y="315"/>
                    <a:pt x="315" y="234"/>
                    <a:pt x="416" y="2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548188" y="2490788"/>
              <a:ext cx="1346200" cy="1409700"/>
            </a:xfrm>
            <a:custGeom>
              <a:avLst/>
              <a:gdLst/>
              <a:ahLst/>
              <a:cxnLst>
                <a:cxn ang="0">
                  <a:pos x="359" y="203"/>
                </a:cxn>
                <a:cxn ang="0">
                  <a:pos x="238" y="0"/>
                </a:cxn>
                <a:cxn ang="0">
                  <a:pos x="0" y="376"/>
                </a:cxn>
                <a:cxn ang="0">
                  <a:pos x="234" y="376"/>
                </a:cxn>
                <a:cxn ang="0">
                  <a:pos x="359" y="203"/>
                </a:cxn>
              </a:cxnLst>
              <a:rect l="0" t="0" r="r" b="b"/>
              <a:pathLst>
                <a:path w="359" h="376">
                  <a:moveTo>
                    <a:pt x="359" y="203"/>
                  </a:moveTo>
                  <a:cubicBezTo>
                    <a:pt x="238" y="0"/>
                    <a:pt x="238" y="0"/>
                    <a:pt x="238" y="0"/>
                  </a:cubicBezTo>
                  <a:cubicBezTo>
                    <a:pt x="98" y="67"/>
                    <a:pt x="0" y="210"/>
                    <a:pt x="0" y="376"/>
                  </a:cubicBezTo>
                  <a:cubicBezTo>
                    <a:pt x="234" y="376"/>
                    <a:pt x="234" y="376"/>
                    <a:pt x="234" y="376"/>
                  </a:cubicBezTo>
                  <a:cubicBezTo>
                    <a:pt x="234" y="295"/>
                    <a:pt x="286" y="226"/>
                    <a:pt x="359" y="203"/>
                  </a:cubicBezTo>
                  <a:close/>
                </a:path>
              </a:pathLst>
            </a:custGeom>
            <a:solidFill>
              <a:srgbClr val="02294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789738" y="3200401"/>
              <a:ext cx="569913" cy="573088"/>
              <a:chOff x="6789738" y="3200401"/>
              <a:chExt cx="569913" cy="573088"/>
            </a:xfrm>
            <a:solidFill>
              <a:srgbClr val="FFFFFF"/>
            </a:solidFill>
          </p:grpSpPr>
          <p:sp>
            <p:nvSpPr>
              <p:cNvPr id="20" name="Freeform 19"/>
              <p:cNvSpPr/>
              <p:nvPr/>
            </p:nvSpPr>
            <p:spPr bwMode="auto">
              <a:xfrm>
                <a:off x="6977063" y="3289301"/>
                <a:ext cx="139700" cy="134938"/>
              </a:xfrm>
              <a:custGeom>
                <a:avLst/>
                <a:gdLst/>
                <a:ahLst/>
                <a:cxnLst>
                  <a:cxn ang="0">
                    <a:pos x="30" y="6"/>
                  </a:cxn>
                  <a:cxn ang="0">
                    <a:pos x="30" y="30"/>
                  </a:cxn>
                  <a:cxn ang="0">
                    <a:pos x="7" y="30"/>
                  </a:cxn>
                  <a:cxn ang="0">
                    <a:pos x="7" y="6"/>
                  </a:cxn>
                  <a:cxn ang="0">
                    <a:pos x="30" y="6"/>
                  </a:cxn>
                </a:cxnLst>
                <a:rect l="0" t="0" r="r" b="b"/>
                <a:pathLst>
                  <a:path w="37" h="36">
                    <a:moveTo>
                      <a:pt x="30" y="6"/>
                    </a:moveTo>
                    <a:cubicBezTo>
                      <a:pt x="37" y="13"/>
                      <a:pt x="37" y="23"/>
                      <a:pt x="30" y="30"/>
                    </a:cubicBezTo>
                    <a:cubicBezTo>
                      <a:pt x="24" y="36"/>
                      <a:pt x="13" y="36"/>
                      <a:pt x="7" y="30"/>
                    </a:cubicBezTo>
                    <a:cubicBezTo>
                      <a:pt x="0" y="23"/>
                      <a:pt x="0" y="13"/>
                      <a:pt x="7" y="6"/>
                    </a:cubicBezTo>
                    <a:cubicBezTo>
                      <a:pt x="13" y="0"/>
                      <a:pt x="24" y="0"/>
                      <a:pt x="3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789738" y="3200401"/>
                <a:ext cx="569913" cy="573088"/>
              </a:xfrm>
              <a:custGeom>
                <a:avLst/>
                <a:gdLst/>
                <a:ahLst/>
                <a:cxnLst>
                  <a:cxn ang="0">
                    <a:pos x="102" y="23"/>
                  </a:cxn>
                  <a:cxn ang="0">
                    <a:pos x="22" y="23"/>
                  </a:cxn>
                  <a:cxn ang="0">
                    <a:pos x="22" y="103"/>
                  </a:cxn>
                  <a:cxn ang="0">
                    <a:pos x="96" y="108"/>
                  </a:cxn>
                  <a:cxn ang="0">
                    <a:pos x="137" y="150"/>
                  </a:cxn>
                  <a:cxn ang="0">
                    <a:pos x="149" y="150"/>
                  </a:cxn>
                  <a:cxn ang="0">
                    <a:pos x="149" y="138"/>
                  </a:cxn>
                  <a:cxn ang="0">
                    <a:pos x="108" y="96"/>
                  </a:cxn>
                  <a:cxn ang="0">
                    <a:pos x="102" y="23"/>
                  </a:cxn>
                  <a:cxn ang="0">
                    <a:pos x="94" y="95"/>
                  </a:cxn>
                  <a:cxn ang="0">
                    <a:pos x="30" y="95"/>
                  </a:cxn>
                  <a:cxn ang="0">
                    <a:pos x="30" y="30"/>
                  </a:cxn>
                  <a:cxn ang="0">
                    <a:pos x="94" y="30"/>
                  </a:cxn>
                  <a:cxn ang="0">
                    <a:pos x="94" y="95"/>
                  </a:cxn>
                </a:cxnLst>
                <a:rect l="0" t="0" r="r" b="b"/>
                <a:pathLst>
                  <a:path w="152" h="153">
                    <a:moveTo>
                      <a:pt x="102" y="23"/>
                    </a:moveTo>
                    <a:cubicBezTo>
                      <a:pt x="80" y="0"/>
                      <a:pt x="44" y="0"/>
                      <a:pt x="22" y="23"/>
                    </a:cubicBezTo>
                    <a:cubicBezTo>
                      <a:pt x="0" y="45"/>
                      <a:pt x="0" y="81"/>
                      <a:pt x="22" y="103"/>
                    </a:cubicBezTo>
                    <a:cubicBezTo>
                      <a:pt x="42" y="123"/>
                      <a:pt x="74" y="125"/>
                      <a:pt x="96" y="108"/>
                    </a:cubicBezTo>
                    <a:cubicBezTo>
                      <a:pt x="137" y="150"/>
                      <a:pt x="137" y="150"/>
                      <a:pt x="137" y="150"/>
                    </a:cubicBezTo>
                    <a:cubicBezTo>
                      <a:pt x="140" y="153"/>
                      <a:pt x="146" y="153"/>
                      <a:pt x="149" y="150"/>
                    </a:cubicBezTo>
                    <a:cubicBezTo>
                      <a:pt x="152" y="146"/>
                      <a:pt x="152" y="141"/>
                      <a:pt x="149" y="138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24" y="74"/>
                      <a:pt x="122" y="43"/>
                      <a:pt x="102" y="23"/>
                    </a:cubicBezTo>
                    <a:close/>
                    <a:moveTo>
                      <a:pt x="94" y="95"/>
                    </a:moveTo>
                    <a:cubicBezTo>
                      <a:pt x="76" y="113"/>
                      <a:pt x="48" y="113"/>
                      <a:pt x="30" y="95"/>
                    </a:cubicBezTo>
                    <a:cubicBezTo>
                      <a:pt x="12" y="77"/>
                      <a:pt x="12" y="48"/>
                      <a:pt x="30" y="30"/>
                    </a:cubicBezTo>
                    <a:cubicBezTo>
                      <a:pt x="48" y="12"/>
                      <a:pt x="76" y="12"/>
                      <a:pt x="94" y="30"/>
                    </a:cubicBezTo>
                    <a:cubicBezTo>
                      <a:pt x="112" y="48"/>
                      <a:pt x="112" y="77"/>
                      <a:pt x="94" y="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229601" y="2244645"/>
            <a:ext cx="3116263" cy="1587938"/>
            <a:chOff x="8229601" y="2341563"/>
            <a:chExt cx="3116263" cy="1587938"/>
          </a:xfrm>
        </p:grpSpPr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9474702" y="3313948"/>
              <a:ext cx="519373" cy="6155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8229601" y="2341563"/>
              <a:ext cx="3116263" cy="1558925"/>
            </a:xfrm>
            <a:custGeom>
              <a:avLst/>
              <a:gdLst/>
              <a:ahLst/>
              <a:cxnLst>
                <a:cxn ang="0">
                  <a:pos x="416" y="234"/>
                </a:cxn>
                <a:cxn ang="0">
                  <a:pos x="598" y="416"/>
                </a:cxn>
                <a:cxn ang="0">
                  <a:pos x="831" y="416"/>
                </a:cxn>
                <a:cxn ang="0">
                  <a:pos x="416" y="0"/>
                </a:cxn>
                <a:cxn ang="0">
                  <a:pos x="0" y="416"/>
                </a:cxn>
                <a:cxn ang="0">
                  <a:pos x="234" y="416"/>
                </a:cxn>
                <a:cxn ang="0">
                  <a:pos x="416" y="234"/>
                </a:cxn>
              </a:cxnLst>
              <a:rect l="0" t="0" r="r" b="b"/>
              <a:pathLst>
                <a:path w="831" h="416">
                  <a:moveTo>
                    <a:pt x="416" y="234"/>
                  </a:moveTo>
                  <a:cubicBezTo>
                    <a:pt x="516" y="234"/>
                    <a:pt x="598" y="315"/>
                    <a:pt x="598" y="416"/>
                  </a:cubicBezTo>
                  <a:cubicBezTo>
                    <a:pt x="831" y="416"/>
                    <a:pt x="831" y="416"/>
                    <a:pt x="831" y="416"/>
                  </a:cubicBezTo>
                  <a:cubicBezTo>
                    <a:pt x="831" y="186"/>
                    <a:pt x="645" y="0"/>
                    <a:pt x="416" y="0"/>
                  </a:cubicBezTo>
                  <a:cubicBezTo>
                    <a:pt x="186" y="0"/>
                    <a:pt x="0" y="186"/>
                    <a:pt x="0" y="416"/>
                  </a:cubicBezTo>
                  <a:cubicBezTo>
                    <a:pt x="234" y="416"/>
                    <a:pt x="234" y="416"/>
                    <a:pt x="234" y="416"/>
                  </a:cubicBezTo>
                  <a:cubicBezTo>
                    <a:pt x="234" y="315"/>
                    <a:pt x="315" y="234"/>
                    <a:pt x="416" y="2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8229601" y="2341563"/>
              <a:ext cx="1560513" cy="1558925"/>
            </a:xfrm>
            <a:custGeom>
              <a:avLst/>
              <a:gdLst/>
              <a:ahLst/>
              <a:cxnLst>
                <a:cxn ang="0">
                  <a:pos x="0" y="416"/>
                </a:cxn>
                <a:cxn ang="0">
                  <a:pos x="234" y="416"/>
                </a:cxn>
                <a:cxn ang="0">
                  <a:pos x="416" y="234"/>
                </a:cxn>
                <a:cxn ang="0">
                  <a:pos x="416" y="0"/>
                </a:cxn>
                <a:cxn ang="0">
                  <a:pos x="0" y="416"/>
                </a:cxn>
              </a:cxnLst>
              <a:rect l="0" t="0" r="r" b="b"/>
              <a:pathLst>
                <a:path w="416" h="416">
                  <a:moveTo>
                    <a:pt x="0" y="416"/>
                  </a:moveTo>
                  <a:cubicBezTo>
                    <a:pt x="234" y="416"/>
                    <a:pt x="234" y="416"/>
                    <a:pt x="234" y="416"/>
                  </a:cubicBezTo>
                  <a:cubicBezTo>
                    <a:pt x="234" y="315"/>
                    <a:pt x="315" y="234"/>
                    <a:pt x="416" y="234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186" y="0"/>
                    <a:pt x="0" y="186"/>
                    <a:pt x="0" y="416"/>
                  </a:cubicBezTo>
                  <a:close/>
                </a:path>
              </a:pathLst>
            </a:cu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18788" y="3259138"/>
              <a:ext cx="449263" cy="566738"/>
              <a:chOff x="10618788" y="3259138"/>
              <a:chExt cx="449263" cy="566738"/>
            </a:xfrm>
            <a:solidFill>
              <a:srgbClr val="FFFFFF"/>
            </a:solidFill>
          </p:grpSpPr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>
                <a:off x="10671176" y="3657601"/>
                <a:ext cx="52388" cy="1682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10783888" y="3586163"/>
                <a:ext cx="55563" cy="23971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10899776" y="3522663"/>
                <a:ext cx="52388" cy="30321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11012488" y="3451226"/>
                <a:ext cx="55563" cy="3746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Freeform 32"/>
              <p:cNvSpPr/>
              <p:nvPr/>
            </p:nvSpPr>
            <p:spPr bwMode="auto">
              <a:xfrm>
                <a:off x="10618788" y="3259138"/>
                <a:ext cx="446088" cy="349250"/>
              </a:xfrm>
              <a:custGeom>
                <a:avLst/>
                <a:gdLst/>
                <a:ahLst/>
                <a:cxnLst>
                  <a:cxn ang="0">
                    <a:pos x="114" y="3"/>
                  </a:cxn>
                  <a:cxn ang="0">
                    <a:pos x="83" y="1"/>
                  </a:cxn>
                  <a:cxn ang="0">
                    <a:pos x="83" y="10"/>
                  </a:cxn>
                  <a:cxn ang="0">
                    <a:pos x="101" y="12"/>
                  </a:cxn>
                  <a:cxn ang="0">
                    <a:pos x="5" y="81"/>
                  </a:cxn>
                  <a:cxn ang="0">
                    <a:pos x="10" y="89"/>
                  </a:cxn>
                  <a:cxn ang="0">
                    <a:pos x="106" y="20"/>
                  </a:cxn>
                  <a:cxn ang="0">
                    <a:pos x="100" y="38"/>
                  </a:cxn>
                  <a:cxn ang="0">
                    <a:pos x="109" y="41"/>
                  </a:cxn>
                  <a:cxn ang="0">
                    <a:pos x="119" y="9"/>
                  </a:cxn>
                  <a:cxn ang="0">
                    <a:pos x="114" y="3"/>
                  </a:cxn>
                </a:cxnLst>
                <a:rect l="0" t="0" r="r" b="b"/>
                <a:pathLst>
                  <a:path w="119" h="93">
                    <a:moveTo>
                      <a:pt x="114" y="3"/>
                    </a:moveTo>
                    <a:cubicBezTo>
                      <a:pt x="104" y="3"/>
                      <a:pt x="94" y="2"/>
                      <a:pt x="83" y="1"/>
                    </a:cubicBezTo>
                    <a:cubicBezTo>
                      <a:pt x="77" y="0"/>
                      <a:pt x="77" y="10"/>
                      <a:pt x="83" y="10"/>
                    </a:cubicBezTo>
                    <a:cubicBezTo>
                      <a:pt x="89" y="11"/>
                      <a:pt x="95" y="11"/>
                      <a:pt x="101" y="12"/>
                    </a:cubicBezTo>
                    <a:cubicBezTo>
                      <a:pt x="69" y="35"/>
                      <a:pt x="37" y="58"/>
                      <a:pt x="5" y="81"/>
                    </a:cubicBezTo>
                    <a:cubicBezTo>
                      <a:pt x="0" y="85"/>
                      <a:pt x="5" y="93"/>
                      <a:pt x="10" y="89"/>
                    </a:cubicBezTo>
                    <a:cubicBezTo>
                      <a:pt x="42" y="66"/>
                      <a:pt x="74" y="43"/>
                      <a:pt x="106" y="20"/>
                    </a:cubicBezTo>
                    <a:cubicBezTo>
                      <a:pt x="104" y="26"/>
                      <a:pt x="102" y="32"/>
                      <a:pt x="100" y="38"/>
                    </a:cubicBezTo>
                    <a:cubicBezTo>
                      <a:pt x="99" y="44"/>
                      <a:pt x="108" y="47"/>
                      <a:pt x="109" y="41"/>
                    </a:cubicBezTo>
                    <a:cubicBezTo>
                      <a:pt x="112" y="30"/>
                      <a:pt x="116" y="20"/>
                      <a:pt x="119" y="9"/>
                    </a:cubicBezTo>
                    <a:cubicBezTo>
                      <a:pt x="119" y="6"/>
                      <a:pt x="117" y="4"/>
                      <a:pt x="114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1347537" y="4064669"/>
            <a:ext cx="213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价值传达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通过自己的专业知识，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把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的核心价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值传达给用户；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19138" y="4064669"/>
            <a:ext cx="23742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用户认可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在价值传达的同时，尽可能地让用户认可你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的核心价值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;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731372" y="4064669"/>
            <a:ext cx="21772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客户忠诚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提高客户满意度，成为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APP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的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忠诚用户。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组合"/>
          <p:cNvSpPr/>
          <p:nvPr/>
        </p:nvSpPr>
        <p:spPr>
          <a:xfrm>
            <a:off x="3988753" y="1148845"/>
            <a:ext cx="1966897" cy="2719636"/>
          </a:xfrm>
          <a:custGeom>
            <a:avLst/>
            <a:gdLst>
              <a:gd name="connsiteX0" fmla="*/ 985320 w 2241318"/>
              <a:gd name="connsiteY0" fmla="*/ 886641 h 3657694"/>
              <a:gd name="connsiteX1" fmla="*/ 880387 w 2241318"/>
              <a:gd name="connsiteY1" fmla="*/ 969061 h 3657694"/>
              <a:gd name="connsiteX2" fmla="*/ 972306 w 2241318"/>
              <a:gd name="connsiteY2" fmla="*/ 1054540 h 3657694"/>
              <a:gd name="connsiteX3" fmla="*/ 992252 w 2241318"/>
              <a:gd name="connsiteY3" fmla="*/ 1069243 h 3657694"/>
              <a:gd name="connsiteX4" fmla="*/ 994989 w 2241318"/>
              <a:gd name="connsiteY4" fmla="*/ 1065184 h 3657694"/>
              <a:gd name="connsiteX5" fmla="*/ 998436 w 2241318"/>
              <a:gd name="connsiteY5" fmla="*/ 991227 h 3657694"/>
              <a:gd name="connsiteX6" fmla="*/ 985320 w 2241318"/>
              <a:gd name="connsiteY6" fmla="*/ 886641 h 3657694"/>
              <a:gd name="connsiteX7" fmla="*/ 1562448 w 2241318"/>
              <a:gd name="connsiteY7" fmla="*/ 0 h 3657694"/>
              <a:gd name="connsiteX8" fmla="*/ 1582435 w 2241318"/>
              <a:gd name="connsiteY8" fmla="*/ 114889 h 3657694"/>
              <a:gd name="connsiteX9" fmla="*/ 1652390 w 2241318"/>
              <a:gd name="connsiteY9" fmla="*/ 417096 h 3657694"/>
              <a:gd name="connsiteX10" fmla="*/ 1519975 w 2241318"/>
              <a:gd name="connsiteY10" fmla="*/ 516999 h 3657694"/>
              <a:gd name="connsiteX11" fmla="*/ 1475004 w 2241318"/>
              <a:gd name="connsiteY11" fmla="*/ 646873 h 3657694"/>
              <a:gd name="connsiteX12" fmla="*/ 1617412 w 2241318"/>
              <a:gd name="connsiteY12" fmla="*/ 1029003 h 3657694"/>
              <a:gd name="connsiteX13" fmla="*/ 1737335 w 2241318"/>
              <a:gd name="connsiteY13" fmla="*/ 1103931 h 3657694"/>
              <a:gd name="connsiteX14" fmla="*/ 2024650 w 2241318"/>
              <a:gd name="connsiteY14" fmla="*/ 951578 h 3657694"/>
              <a:gd name="connsiteX15" fmla="*/ 2057129 w 2241318"/>
              <a:gd name="connsiteY15" fmla="*/ 896631 h 3657694"/>
              <a:gd name="connsiteX16" fmla="*/ 2152068 w 2241318"/>
              <a:gd name="connsiteY16" fmla="*/ 821704 h 3657694"/>
              <a:gd name="connsiteX17" fmla="*/ 2237013 w 2241318"/>
              <a:gd name="connsiteY17" fmla="*/ 904124 h 3657694"/>
              <a:gd name="connsiteX18" fmla="*/ 2182048 w 2241318"/>
              <a:gd name="connsiteY18" fmla="*/ 986544 h 3657694"/>
              <a:gd name="connsiteX19" fmla="*/ 2149569 w 2241318"/>
              <a:gd name="connsiteY19" fmla="*/ 1029003 h 3657694"/>
              <a:gd name="connsiteX20" fmla="*/ 1692364 w 2241318"/>
              <a:gd name="connsiteY20" fmla="*/ 1351191 h 3657694"/>
              <a:gd name="connsiteX21" fmla="*/ 1609917 w 2241318"/>
              <a:gd name="connsiteY21" fmla="*/ 1338703 h 3657694"/>
              <a:gd name="connsiteX22" fmla="*/ 1497490 w 2241318"/>
              <a:gd name="connsiteY22" fmla="*/ 1243795 h 3657694"/>
              <a:gd name="connsiteX23" fmla="*/ 1347586 w 2241318"/>
              <a:gd name="connsiteY23" fmla="*/ 1555993 h 3657694"/>
              <a:gd name="connsiteX24" fmla="*/ 1949698 w 2241318"/>
              <a:gd name="connsiteY24" fmla="*/ 1768287 h 3657694"/>
              <a:gd name="connsiteX25" fmla="*/ 1954695 w 2241318"/>
              <a:gd name="connsiteY25" fmla="*/ 2070494 h 3657694"/>
              <a:gd name="connsiteX26" fmla="*/ 1689866 w 2241318"/>
              <a:gd name="connsiteY26" fmla="*/ 2510068 h 3657694"/>
              <a:gd name="connsiteX27" fmla="*/ 1609917 w 2241318"/>
              <a:gd name="connsiteY27" fmla="*/ 2537542 h 3657694"/>
              <a:gd name="connsiteX28" fmla="*/ 1594927 w 2241318"/>
              <a:gd name="connsiteY28" fmla="*/ 2562517 h 3657694"/>
              <a:gd name="connsiteX29" fmla="*/ 1717348 w 2241318"/>
              <a:gd name="connsiteY29" fmla="*/ 2697387 h 3657694"/>
              <a:gd name="connsiteX30" fmla="*/ 1832274 w 2241318"/>
              <a:gd name="connsiteY30" fmla="*/ 2734850 h 3657694"/>
              <a:gd name="connsiteX31" fmla="*/ 1697361 w 2241318"/>
              <a:gd name="connsiteY31" fmla="*/ 2814773 h 3657694"/>
              <a:gd name="connsiteX32" fmla="*/ 1484998 w 2241318"/>
              <a:gd name="connsiteY32" fmla="*/ 2769816 h 3657694"/>
              <a:gd name="connsiteX33" fmla="*/ 1365075 w 2241318"/>
              <a:gd name="connsiteY33" fmla="*/ 2769816 h 3657694"/>
              <a:gd name="connsiteX34" fmla="*/ 1317606 w 2241318"/>
              <a:gd name="connsiteY34" fmla="*/ 2744841 h 3657694"/>
              <a:gd name="connsiteX35" fmla="*/ 1345088 w 2241318"/>
              <a:gd name="connsiteY35" fmla="*/ 2624957 h 3657694"/>
              <a:gd name="connsiteX36" fmla="*/ 1455017 w 2241318"/>
              <a:gd name="connsiteY36" fmla="*/ 2462614 h 3657694"/>
              <a:gd name="connsiteX37" fmla="*/ 1614914 w 2241318"/>
              <a:gd name="connsiteY37" fmla="*/ 2172895 h 3657694"/>
              <a:gd name="connsiteX38" fmla="*/ 1734837 w 2241318"/>
              <a:gd name="connsiteY38" fmla="*/ 1980581 h 3657694"/>
              <a:gd name="connsiteX39" fmla="*/ 1440027 w 2241318"/>
              <a:gd name="connsiteY39" fmla="*/ 1960601 h 3657694"/>
              <a:gd name="connsiteX40" fmla="*/ 1170201 w 2241318"/>
              <a:gd name="connsiteY40" fmla="*/ 1913147 h 3657694"/>
              <a:gd name="connsiteX41" fmla="*/ 645538 w 2241318"/>
              <a:gd name="connsiteY41" fmla="*/ 2674908 h 3657694"/>
              <a:gd name="connsiteX42" fmla="*/ 320748 w 2241318"/>
              <a:gd name="connsiteY42" fmla="*/ 3271830 h 3657694"/>
              <a:gd name="connsiteX43" fmla="*/ 260786 w 2241318"/>
              <a:gd name="connsiteY43" fmla="*/ 3241859 h 3657694"/>
              <a:gd name="connsiteX44" fmla="*/ 223310 w 2241318"/>
              <a:gd name="connsiteY44" fmla="*/ 3281820 h 3657694"/>
              <a:gd name="connsiteX45" fmla="*/ 250793 w 2241318"/>
              <a:gd name="connsiteY45" fmla="*/ 3331772 h 3657694"/>
              <a:gd name="connsiteX46" fmla="*/ 158352 w 2241318"/>
              <a:gd name="connsiteY46" fmla="*/ 3446661 h 3657694"/>
              <a:gd name="connsiteX47" fmla="*/ 153355 w 2241318"/>
              <a:gd name="connsiteY47" fmla="*/ 3529081 h 3657694"/>
              <a:gd name="connsiteX48" fmla="*/ 228307 w 2241318"/>
              <a:gd name="connsiteY48" fmla="*/ 3648965 h 3657694"/>
              <a:gd name="connsiteX49" fmla="*/ 15944 w 2241318"/>
              <a:gd name="connsiteY49" fmla="*/ 3613999 h 3657694"/>
              <a:gd name="connsiteX50" fmla="*/ 8449 w 2241318"/>
              <a:gd name="connsiteY50" fmla="*/ 3349255 h 3657694"/>
              <a:gd name="connsiteX51" fmla="*/ 10947 w 2241318"/>
              <a:gd name="connsiteY51" fmla="*/ 3216883 h 3657694"/>
              <a:gd name="connsiteX52" fmla="*/ 120876 w 2241318"/>
              <a:gd name="connsiteY52" fmla="*/ 3196903 h 3657694"/>
              <a:gd name="connsiteX53" fmla="*/ 145860 w 2241318"/>
              <a:gd name="connsiteY53" fmla="*/ 3174424 h 3657694"/>
              <a:gd name="connsiteX54" fmla="*/ 138365 w 2241318"/>
              <a:gd name="connsiteY54" fmla="*/ 3149449 h 3657694"/>
              <a:gd name="connsiteX55" fmla="*/ 408191 w 2241318"/>
              <a:gd name="connsiteY55" fmla="*/ 2570010 h 3657694"/>
              <a:gd name="connsiteX56" fmla="*/ 665525 w 2241318"/>
              <a:gd name="connsiteY56" fmla="*/ 2210359 h 3657694"/>
              <a:gd name="connsiteX57" fmla="*/ 765461 w 2241318"/>
              <a:gd name="connsiteY57" fmla="*/ 1678374 h 3657694"/>
              <a:gd name="connsiteX58" fmla="*/ 807934 w 2241318"/>
              <a:gd name="connsiteY58" fmla="*/ 1458587 h 3657694"/>
              <a:gd name="connsiteX59" fmla="*/ 760464 w 2241318"/>
              <a:gd name="connsiteY59" fmla="*/ 1401143 h 3657694"/>
              <a:gd name="connsiteX60" fmla="*/ 820426 w 2241318"/>
              <a:gd name="connsiteY60" fmla="*/ 1373669 h 3657694"/>
              <a:gd name="connsiteX61" fmla="*/ 946907 w 2241318"/>
              <a:gd name="connsiteY61" fmla="*/ 1235990 h 3657694"/>
              <a:gd name="connsiteX62" fmla="*/ 947294 w 2241318"/>
              <a:gd name="connsiteY62" fmla="*/ 1235055 h 3657694"/>
              <a:gd name="connsiteX63" fmla="*/ 947604 w 2241318"/>
              <a:gd name="connsiteY63" fmla="*/ 1235209 h 3657694"/>
              <a:gd name="connsiteX64" fmla="*/ 947724 w 2241318"/>
              <a:gd name="connsiteY64" fmla="*/ 1234019 h 3657694"/>
              <a:gd name="connsiteX65" fmla="*/ 947294 w 2241318"/>
              <a:gd name="connsiteY65" fmla="*/ 1235055 h 3657694"/>
              <a:gd name="connsiteX66" fmla="*/ 935351 w 2241318"/>
              <a:gd name="connsiteY66" fmla="*/ 1229122 h 3657694"/>
              <a:gd name="connsiteX67" fmla="*/ 722988 w 2241318"/>
              <a:gd name="connsiteY67" fmla="*/ 1066467 h 3657694"/>
              <a:gd name="connsiteX68" fmla="*/ 717992 w 2241318"/>
              <a:gd name="connsiteY68" fmla="*/ 814211 h 3657694"/>
              <a:gd name="connsiteX69" fmla="*/ 1015300 w 2241318"/>
              <a:gd name="connsiteY69" fmla="*/ 519497 h 3657694"/>
              <a:gd name="connsiteX70" fmla="*/ 1222667 w 2241318"/>
              <a:gd name="connsiteY70" fmla="*/ 509506 h 3657694"/>
              <a:gd name="connsiteX71" fmla="*/ 1262641 w 2241318"/>
              <a:gd name="connsiteY71" fmla="*/ 482033 h 3657694"/>
              <a:gd name="connsiteX72" fmla="*/ 1287625 w 2241318"/>
              <a:gd name="connsiteY72" fmla="*/ 452062 h 3657694"/>
              <a:gd name="connsiteX73" fmla="*/ 1230162 w 2241318"/>
              <a:gd name="connsiteY73" fmla="*/ 237270 h 3657694"/>
              <a:gd name="connsiteX74" fmla="*/ 1427535 w 2241318"/>
              <a:gd name="connsiteY74" fmla="*/ 57444 h 3657694"/>
              <a:gd name="connsiteX75" fmla="*/ 1562448 w 2241318"/>
              <a:gd name="connsiteY75" fmla="*/ 0 h 365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241318" h="3657694">
                <a:moveTo>
                  <a:pt x="985320" y="886641"/>
                </a:moveTo>
                <a:cubicBezTo>
                  <a:pt x="972828" y="866660"/>
                  <a:pt x="880387" y="969061"/>
                  <a:pt x="880387" y="969061"/>
                </a:cubicBezTo>
                <a:cubicBezTo>
                  <a:pt x="890693" y="988729"/>
                  <a:pt x="928754" y="1021393"/>
                  <a:pt x="972306" y="1054540"/>
                </a:cubicBezTo>
                <a:lnTo>
                  <a:pt x="992252" y="1069243"/>
                </a:lnTo>
                <a:lnTo>
                  <a:pt x="994989" y="1065184"/>
                </a:lnTo>
                <a:lnTo>
                  <a:pt x="998436" y="991227"/>
                </a:lnTo>
                <a:cubicBezTo>
                  <a:pt x="997812" y="937841"/>
                  <a:pt x="991566" y="895382"/>
                  <a:pt x="985320" y="886641"/>
                </a:cubicBezTo>
                <a:close/>
                <a:moveTo>
                  <a:pt x="1562448" y="0"/>
                </a:moveTo>
                <a:cubicBezTo>
                  <a:pt x="1629904" y="42459"/>
                  <a:pt x="1582435" y="114889"/>
                  <a:pt x="1582435" y="114889"/>
                </a:cubicBezTo>
                <a:cubicBezTo>
                  <a:pt x="1637400" y="159845"/>
                  <a:pt x="1632403" y="289719"/>
                  <a:pt x="1652390" y="417096"/>
                </a:cubicBezTo>
                <a:cubicBezTo>
                  <a:pt x="1669879" y="546970"/>
                  <a:pt x="1592428" y="504511"/>
                  <a:pt x="1519975" y="516999"/>
                </a:cubicBezTo>
                <a:cubicBezTo>
                  <a:pt x="1447522" y="529487"/>
                  <a:pt x="1475004" y="646873"/>
                  <a:pt x="1475004" y="646873"/>
                </a:cubicBezTo>
                <a:cubicBezTo>
                  <a:pt x="1562448" y="749274"/>
                  <a:pt x="1617412" y="1029003"/>
                  <a:pt x="1617412" y="1029003"/>
                </a:cubicBezTo>
                <a:cubicBezTo>
                  <a:pt x="1617412" y="1029003"/>
                  <a:pt x="1662383" y="1161375"/>
                  <a:pt x="1737335" y="1103931"/>
                </a:cubicBezTo>
                <a:cubicBezTo>
                  <a:pt x="1812287" y="1046486"/>
                  <a:pt x="1997168" y="981549"/>
                  <a:pt x="2024650" y="951578"/>
                </a:cubicBezTo>
                <a:cubicBezTo>
                  <a:pt x="2054631" y="924105"/>
                  <a:pt x="2057129" y="896631"/>
                  <a:pt x="2057129" y="896631"/>
                </a:cubicBezTo>
                <a:cubicBezTo>
                  <a:pt x="2074618" y="854172"/>
                  <a:pt x="2114592" y="821704"/>
                  <a:pt x="2152068" y="821704"/>
                </a:cubicBezTo>
                <a:cubicBezTo>
                  <a:pt x="2189544" y="821704"/>
                  <a:pt x="2217026" y="854172"/>
                  <a:pt x="2237013" y="904124"/>
                </a:cubicBezTo>
                <a:cubicBezTo>
                  <a:pt x="2257000" y="956573"/>
                  <a:pt x="2202036" y="974056"/>
                  <a:pt x="2182048" y="986544"/>
                </a:cubicBezTo>
                <a:cubicBezTo>
                  <a:pt x="2164560" y="999032"/>
                  <a:pt x="2149569" y="1029003"/>
                  <a:pt x="2149569" y="1029003"/>
                </a:cubicBezTo>
                <a:cubicBezTo>
                  <a:pt x="2104598" y="1091443"/>
                  <a:pt x="1752325" y="1318722"/>
                  <a:pt x="1692364" y="1351191"/>
                </a:cubicBezTo>
                <a:cubicBezTo>
                  <a:pt x="1632403" y="1381162"/>
                  <a:pt x="1609917" y="1338703"/>
                  <a:pt x="1609917" y="1338703"/>
                </a:cubicBezTo>
                <a:cubicBezTo>
                  <a:pt x="1609917" y="1338703"/>
                  <a:pt x="1609917" y="1338703"/>
                  <a:pt x="1497490" y="1243795"/>
                </a:cubicBezTo>
                <a:cubicBezTo>
                  <a:pt x="1477503" y="1316225"/>
                  <a:pt x="1347586" y="1555993"/>
                  <a:pt x="1347586" y="1555993"/>
                </a:cubicBezTo>
                <a:cubicBezTo>
                  <a:pt x="1387561" y="1610939"/>
                  <a:pt x="1847264" y="1740814"/>
                  <a:pt x="1949698" y="1768287"/>
                </a:cubicBezTo>
                <a:cubicBezTo>
                  <a:pt x="2049634" y="1795760"/>
                  <a:pt x="2067123" y="1938122"/>
                  <a:pt x="1954695" y="2070494"/>
                </a:cubicBezTo>
                <a:cubicBezTo>
                  <a:pt x="1844766" y="2205363"/>
                  <a:pt x="1729840" y="2432643"/>
                  <a:pt x="1689866" y="2510068"/>
                </a:cubicBezTo>
                <a:cubicBezTo>
                  <a:pt x="1649891" y="2589991"/>
                  <a:pt x="1609917" y="2537542"/>
                  <a:pt x="1609917" y="2537542"/>
                </a:cubicBezTo>
                <a:cubicBezTo>
                  <a:pt x="1609917" y="2537542"/>
                  <a:pt x="1609917" y="2537542"/>
                  <a:pt x="1594927" y="2562517"/>
                </a:cubicBezTo>
                <a:cubicBezTo>
                  <a:pt x="1589930" y="2622459"/>
                  <a:pt x="1674875" y="2664918"/>
                  <a:pt x="1717348" y="2697387"/>
                </a:cubicBezTo>
                <a:cubicBezTo>
                  <a:pt x="1762319" y="2729855"/>
                  <a:pt x="1817284" y="2724860"/>
                  <a:pt x="1832274" y="2734850"/>
                </a:cubicBezTo>
                <a:cubicBezTo>
                  <a:pt x="1847264" y="2744841"/>
                  <a:pt x="1807290" y="2804783"/>
                  <a:pt x="1697361" y="2814773"/>
                </a:cubicBezTo>
                <a:cubicBezTo>
                  <a:pt x="1584933" y="2824763"/>
                  <a:pt x="1512480" y="2782304"/>
                  <a:pt x="1484998" y="2769816"/>
                </a:cubicBezTo>
                <a:cubicBezTo>
                  <a:pt x="1455017" y="2757329"/>
                  <a:pt x="1405049" y="2764821"/>
                  <a:pt x="1365075" y="2769816"/>
                </a:cubicBezTo>
                <a:cubicBezTo>
                  <a:pt x="1322602" y="2777309"/>
                  <a:pt x="1317606" y="2744841"/>
                  <a:pt x="1317606" y="2744841"/>
                </a:cubicBezTo>
                <a:cubicBezTo>
                  <a:pt x="1317606" y="2744841"/>
                  <a:pt x="1305114" y="2662421"/>
                  <a:pt x="1345088" y="2624957"/>
                </a:cubicBezTo>
                <a:cubicBezTo>
                  <a:pt x="1387561" y="2587493"/>
                  <a:pt x="1405049" y="2562517"/>
                  <a:pt x="1455017" y="2462614"/>
                </a:cubicBezTo>
                <a:cubicBezTo>
                  <a:pt x="1507483" y="2365208"/>
                  <a:pt x="1589930" y="2255315"/>
                  <a:pt x="1614914" y="2172895"/>
                </a:cubicBezTo>
                <a:cubicBezTo>
                  <a:pt x="1639898" y="2090475"/>
                  <a:pt x="1734837" y="2005557"/>
                  <a:pt x="1734837" y="1980581"/>
                </a:cubicBezTo>
                <a:cubicBezTo>
                  <a:pt x="1734837" y="1955605"/>
                  <a:pt x="1629904" y="1958103"/>
                  <a:pt x="1440027" y="1960601"/>
                </a:cubicBezTo>
                <a:cubicBezTo>
                  <a:pt x="1250149" y="1963098"/>
                  <a:pt x="1170201" y="1913147"/>
                  <a:pt x="1170201" y="1913147"/>
                </a:cubicBezTo>
                <a:cubicBezTo>
                  <a:pt x="1115236" y="2177890"/>
                  <a:pt x="820426" y="2467609"/>
                  <a:pt x="645538" y="2674908"/>
                </a:cubicBezTo>
                <a:cubicBezTo>
                  <a:pt x="473149" y="2884705"/>
                  <a:pt x="320748" y="3271830"/>
                  <a:pt x="320748" y="3271830"/>
                </a:cubicBezTo>
                <a:cubicBezTo>
                  <a:pt x="320748" y="3271830"/>
                  <a:pt x="320748" y="3271830"/>
                  <a:pt x="260786" y="3241859"/>
                </a:cubicBezTo>
                <a:cubicBezTo>
                  <a:pt x="260786" y="3241859"/>
                  <a:pt x="260786" y="3241859"/>
                  <a:pt x="223310" y="3281820"/>
                </a:cubicBezTo>
                <a:cubicBezTo>
                  <a:pt x="223310" y="3281820"/>
                  <a:pt x="248294" y="3301801"/>
                  <a:pt x="250793" y="3331772"/>
                </a:cubicBezTo>
                <a:cubicBezTo>
                  <a:pt x="253291" y="3364241"/>
                  <a:pt x="193330" y="3399207"/>
                  <a:pt x="158352" y="3446661"/>
                </a:cubicBezTo>
                <a:cubicBezTo>
                  <a:pt x="123375" y="3494115"/>
                  <a:pt x="153355" y="3529081"/>
                  <a:pt x="153355" y="3529081"/>
                </a:cubicBezTo>
                <a:cubicBezTo>
                  <a:pt x="215815" y="3534076"/>
                  <a:pt x="288269" y="3633979"/>
                  <a:pt x="228307" y="3648965"/>
                </a:cubicBezTo>
                <a:cubicBezTo>
                  <a:pt x="168346" y="3663950"/>
                  <a:pt x="43426" y="3663950"/>
                  <a:pt x="15944" y="3613999"/>
                </a:cubicBezTo>
                <a:cubicBezTo>
                  <a:pt x="-9040" y="3564047"/>
                  <a:pt x="954" y="3461646"/>
                  <a:pt x="8449" y="3349255"/>
                </a:cubicBezTo>
                <a:cubicBezTo>
                  <a:pt x="13446" y="3234366"/>
                  <a:pt x="-11538" y="3251849"/>
                  <a:pt x="10947" y="3216883"/>
                </a:cubicBezTo>
                <a:cubicBezTo>
                  <a:pt x="33433" y="3181917"/>
                  <a:pt x="120876" y="3196903"/>
                  <a:pt x="120876" y="3196903"/>
                </a:cubicBezTo>
                <a:cubicBezTo>
                  <a:pt x="120876" y="3196903"/>
                  <a:pt x="120876" y="3196903"/>
                  <a:pt x="145860" y="3174424"/>
                </a:cubicBezTo>
                <a:cubicBezTo>
                  <a:pt x="145860" y="3174424"/>
                  <a:pt x="145860" y="3174424"/>
                  <a:pt x="138365" y="3149449"/>
                </a:cubicBezTo>
                <a:cubicBezTo>
                  <a:pt x="213317" y="3054541"/>
                  <a:pt x="340735" y="2747338"/>
                  <a:pt x="408191" y="2570010"/>
                </a:cubicBezTo>
                <a:cubicBezTo>
                  <a:pt x="478146" y="2395179"/>
                  <a:pt x="585577" y="2425150"/>
                  <a:pt x="665525" y="2210359"/>
                </a:cubicBezTo>
                <a:cubicBezTo>
                  <a:pt x="745474" y="1995567"/>
                  <a:pt x="772956" y="1760794"/>
                  <a:pt x="765461" y="1678374"/>
                </a:cubicBezTo>
                <a:cubicBezTo>
                  <a:pt x="760464" y="1598451"/>
                  <a:pt x="807934" y="1458587"/>
                  <a:pt x="807934" y="1458587"/>
                </a:cubicBezTo>
                <a:cubicBezTo>
                  <a:pt x="807934" y="1458587"/>
                  <a:pt x="807934" y="1458587"/>
                  <a:pt x="760464" y="1401143"/>
                </a:cubicBezTo>
                <a:cubicBezTo>
                  <a:pt x="760464" y="1401143"/>
                  <a:pt x="775455" y="1391152"/>
                  <a:pt x="820426" y="1373669"/>
                </a:cubicBezTo>
                <a:cubicBezTo>
                  <a:pt x="854154" y="1358684"/>
                  <a:pt x="908962" y="1305766"/>
                  <a:pt x="946907" y="1235990"/>
                </a:cubicBezTo>
                <a:lnTo>
                  <a:pt x="947294" y="1235055"/>
                </a:lnTo>
                <a:lnTo>
                  <a:pt x="947604" y="1235209"/>
                </a:lnTo>
                <a:lnTo>
                  <a:pt x="947724" y="1234019"/>
                </a:lnTo>
                <a:lnTo>
                  <a:pt x="947294" y="1235055"/>
                </a:lnTo>
                <a:lnTo>
                  <a:pt x="935351" y="1229122"/>
                </a:lnTo>
                <a:cubicBezTo>
                  <a:pt x="869144" y="1193843"/>
                  <a:pt x="787947" y="1140145"/>
                  <a:pt x="722988" y="1066467"/>
                </a:cubicBezTo>
                <a:cubicBezTo>
                  <a:pt x="593072" y="916612"/>
                  <a:pt x="570587" y="934095"/>
                  <a:pt x="717992" y="814211"/>
                </a:cubicBezTo>
                <a:cubicBezTo>
                  <a:pt x="867895" y="694327"/>
                  <a:pt x="987818" y="539477"/>
                  <a:pt x="1015300" y="519497"/>
                </a:cubicBezTo>
                <a:cubicBezTo>
                  <a:pt x="1045281" y="499516"/>
                  <a:pt x="1180194" y="516999"/>
                  <a:pt x="1222667" y="509506"/>
                </a:cubicBezTo>
                <a:cubicBezTo>
                  <a:pt x="1262641" y="504511"/>
                  <a:pt x="1262641" y="482033"/>
                  <a:pt x="1262641" y="482033"/>
                </a:cubicBezTo>
                <a:cubicBezTo>
                  <a:pt x="1262641" y="482033"/>
                  <a:pt x="1262641" y="482033"/>
                  <a:pt x="1287625" y="452062"/>
                </a:cubicBezTo>
                <a:cubicBezTo>
                  <a:pt x="1297618" y="389623"/>
                  <a:pt x="1230162" y="337173"/>
                  <a:pt x="1230162" y="237270"/>
                </a:cubicBezTo>
                <a:cubicBezTo>
                  <a:pt x="1230162" y="139865"/>
                  <a:pt x="1330098" y="77425"/>
                  <a:pt x="1427535" y="57444"/>
                </a:cubicBezTo>
                <a:cubicBezTo>
                  <a:pt x="1524972" y="39961"/>
                  <a:pt x="1562448" y="0"/>
                  <a:pt x="15624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043885" y="3608715"/>
            <a:ext cx="1216172" cy="2395446"/>
            <a:chOff x="4043885" y="3704297"/>
            <a:chExt cx="1216172" cy="2395446"/>
          </a:xfrm>
        </p:grpSpPr>
        <p:sp>
          <p:nvSpPr>
            <p:cNvPr id="9" name="组合"/>
            <p:cNvSpPr/>
            <p:nvPr/>
          </p:nvSpPr>
          <p:spPr bwMode="auto">
            <a:xfrm>
              <a:off x="4043885" y="3704297"/>
              <a:ext cx="1216172" cy="2395446"/>
            </a:xfrm>
            <a:custGeom>
              <a:avLst/>
              <a:gdLst>
                <a:gd name="T0" fmla="*/ 0 w 544"/>
                <a:gd name="T1" fmla="*/ 915 h 1073"/>
                <a:gd name="T2" fmla="*/ 0 w 544"/>
                <a:gd name="T3" fmla="*/ 199 h 1073"/>
                <a:gd name="T4" fmla="*/ 68 w 544"/>
                <a:gd name="T5" fmla="*/ 199 h 1073"/>
                <a:gd name="T6" fmla="*/ 274 w 544"/>
                <a:gd name="T7" fmla="*/ 0 h 1073"/>
                <a:gd name="T8" fmla="*/ 436 w 544"/>
                <a:gd name="T9" fmla="*/ 81 h 1073"/>
                <a:gd name="T10" fmla="*/ 457 w 544"/>
                <a:gd name="T11" fmla="*/ 115 h 1073"/>
                <a:gd name="T12" fmla="*/ 469 w 544"/>
                <a:gd name="T13" fmla="*/ 142 h 1073"/>
                <a:gd name="T14" fmla="*/ 479 w 544"/>
                <a:gd name="T15" fmla="*/ 199 h 1073"/>
                <a:gd name="T16" fmla="*/ 544 w 544"/>
                <a:gd name="T17" fmla="*/ 199 h 1073"/>
                <a:gd name="T18" fmla="*/ 544 w 544"/>
                <a:gd name="T19" fmla="*/ 915 h 1073"/>
                <a:gd name="T20" fmla="*/ 412 w 544"/>
                <a:gd name="T21" fmla="*/ 992 h 1073"/>
                <a:gd name="T22" fmla="*/ 273 w 544"/>
                <a:gd name="T23" fmla="*/ 1073 h 1073"/>
                <a:gd name="T24" fmla="*/ 228 w 544"/>
                <a:gd name="T25" fmla="*/ 1047 h 1073"/>
                <a:gd name="T26" fmla="*/ 196 w 544"/>
                <a:gd name="T27" fmla="*/ 1028 h 1073"/>
                <a:gd name="T28" fmla="*/ 164 w 544"/>
                <a:gd name="T29" fmla="*/ 1010 h 1073"/>
                <a:gd name="T30" fmla="*/ 32 w 544"/>
                <a:gd name="T31" fmla="*/ 934 h 1073"/>
                <a:gd name="T32" fmla="*/ 0 w 544"/>
                <a:gd name="T33" fmla="*/ 915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1073">
                  <a:moveTo>
                    <a:pt x="0" y="915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70" y="95"/>
                    <a:pt x="161" y="0"/>
                    <a:pt x="274" y="0"/>
                  </a:cubicBezTo>
                  <a:cubicBezTo>
                    <a:pt x="340" y="0"/>
                    <a:pt x="398" y="32"/>
                    <a:pt x="436" y="81"/>
                  </a:cubicBezTo>
                  <a:cubicBezTo>
                    <a:pt x="444" y="91"/>
                    <a:pt x="451" y="103"/>
                    <a:pt x="457" y="115"/>
                  </a:cubicBezTo>
                  <a:cubicBezTo>
                    <a:pt x="462" y="124"/>
                    <a:pt x="466" y="132"/>
                    <a:pt x="469" y="142"/>
                  </a:cubicBezTo>
                  <a:cubicBezTo>
                    <a:pt x="475" y="161"/>
                    <a:pt x="479" y="191"/>
                    <a:pt x="479" y="199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4" y="915"/>
                    <a:pt x="544" y="915"/>
                    <a:pt x="544" y="915"/>
                  </a:cubicBezTo>
                  <a:cubicBezTo>
                    <a:pt x="412" y="992"/>
                    <a:pt x="412" y="992"/>
                    <a:pt x="412" y="992"/>
                  </a:cubicBezTo>
                  <a:cubicBezTo>
                    <a:pt x="273" y="1073"/>
                    <a:pt x="273" y="1073"/>
                    <a:pt x="273" y="1073"/>
                  </a:cubicBezTo>
                  <a:cubicBezTo>
                    <a:pt x="228" y="1047"/>
                    <a:pt x="228" y="1047"/>
                    <a:pt x="228" y="1047"/>
                  </a:cubicBezTo>
                  <a:cubicBezTo>
                    <a:pt x="196" y="1028"/>
                    <a:pt x="196" y="1028"/>
                    <a:pt x="196" y="1028"/>
                  </a:cubicBezTo>
                  <a:cubicBezTo>
                    <a:pt x="164" y="1010"/>
                    <a:pt x="164" y="1010"/>
                    <a:pt x="164" y="1010"/>
                  </a:cubicBezTo>
                  <a:cubicBezTo>
                    <a:pt x="32" y="934"/>
                    <a:pt x="32" y="934"/>
                    <a:pt x="32" y="934"/>
                  </a:cubicBezTo>
                  <a:cubicBezTo>
                    <a:pt x="0" y="915"/>
                    <a:pt x="0" y="915"/>
                    <a:pt x="0" y="915"/>
                  </a:cubicBezTo>
                </a:path>
              </a:pathLst>
            </a:custGeom>
            <a:solidFill>
              <a:srgbClr val="04C3CD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algn="r" defTabSz="914400"/>
              <a:endParaRPr lang="zh-CN" altLang="en-US" sz="1400" b="1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圆形"/>
            <p:cNvSpPr/>
            <p:nvPr/>
          </p:nvSpPr>
          <p:spPr>
            <a:xfrm>
              <a:off x="4297977" y="3802571"/>
              <a:ext cx="707987" cy="707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文本框 2"/>
            <p:cNvSpPr txBox="1"/>
            <p:nvPr/>
          </p:nvSpPr>
          <p:spPr>
            <a:xfrm>
              <a:off x="4240570" y="4707572"/>
              <a:ext cx="822806" cy="9904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STEP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2" name="图标"/>
            <p:cNvSpPr/>
            <p:nvPr/>
          </p:nvSpPr>
          <p:spPr bwMode="auto">
            <a:xfrm>
              <a:off x="4424318" y="3950050"/>
              <a:ext cx="455305" cy="412366"/>
            </a:xfrm>
            <a:custGeom>
              <a:avLst/>
              <a:gdLst>
                <a:gd name="T0" fmla="*/ 237 w 260"/>
                <a:gd name="T1" fmla="*/ 95 h 235"/>
                <a:gd name="T2" fmla="*/ 24 w 260"/>
                <a:gd name="T3" fmla="*/ 95 h 235"/>
                <a:gd name="T4" fmla="*/ 0 w 260"/>
                <a:gd name="T5" fmla="*/ 72 h 235"/>
                <a:gd name="T6" fmla="*/ 260 w 260"/>
                <a:gd name="T7" fmla="*/ 72 h 235"/>
                <a:gd name="T8" fmla="*/ 237 w 260"/>
                <a:gd name="T9" fmla="*/ 95 h 235"/>
                <a:gd name="T10" fmla="*/ 225 w 260"/>
                <a:gd name="T11" fmla="*/ 107 h 235"/>
                <a:gd name="T12" fmla="*/ 201 w 260"/>
                <a:gd name="T13" fmla="*/ 131 h 235"/>
                <a:gd name="T14" fmla="*/ 59 w 260"/>
                <a:gd name="T15" fmla="*/ 131 h 235"/>
                <a:gd name="T16" fmla="*/ 35 w 260"/>
                <a:gd name="T17" fmla="*/ 107 h 235"/>
                <a:gd name="T18" fmla="*/ 225 w 260"/>
                <a:gd name="T19" fmla="*/ 107 h 235"/>
                <a:gd name="T20" fmla="*/ 189 w 260"/>
                <a:gd name="T21" fmla="*/ 143 h 235"/>
                <a:gd name="T22" fmla="*/ 166 w 260"/>
                <a:gd name="T23" fmla="*/ 166 h 235"/>
                <a:gd name="T24" fmla="*/ 95 w 260"/>
                <a:gd name="T25" fmla="*/ 166 h 235"/>
                <a:gd name="T26" fmla="*/ 71 w 260"/>
                <a:gd name="T27" fmla="*/ 143 h 235"/>
                <a:gd name="T28" fmla="*/ 189 w 260"/>
                <a:gd name="T29" fmla="*/ 143 h 235"/>
                <a:gd name="T30" fmla="*/ 130 w 260"/>
                <a:gd name="T31" fmla="*/ 168 h 235"/>
                <a:gd name="T32" fmla="*/ 164 w 260"/>
                <a:gd name="T33" fmla="*/ 202 h 235"/>
                <a:gd name="T34" fmla="*/ 130 w 260"/>
                <a:gd name="T35" fmla="*/ 235 h 235"/>
                <a:gd name="T36" fmla="*/ 97 w 260"/>
                <a:gd name="T37" fmla="*/ 202 h 235"/>
                <a:gd name="T38" fmla="*/ 130 w 260"/>
                <a:gd name="T39" fmla="*/ 1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235">
                  <a:moveTo>
                    <a:pt x="237" y="95"/>
                  </a:moveTo>
                  <a:cubicBezTo>
                    <a:pt x="178" y="36"/>
                    <a:pt x="82" y="36"/>
                    <a:pt x="24" y="9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72" y="0"/>
                    <a:pt x="188" y="0"/>
                    <a:pt x="260" y="72"/>
                  </a:cubicBezTo>
                  <a:lnTo>
                    <a:pt x="237" y="95"/>
                  </a:lnTo>
                  <a:close/>
                  <a:moveTo>
                    <a:pt x="225" y="107"/>
                  </a:moveTo>
                  <a:cubicBezTo>
                    <a:pt x="201" y="131"/>
                    <a:pt x="201" y="131"/>
                    <a:pt x="201" y="131"/>
                  </a:cubicBezTo>
                  <a:cubicBezTo>
                    <a:pt x="162" y="91"/>
                    <a:pt x="98" y="91"/>
                    <a:pt x="59" y="131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88" y="55"/>
                    <a:pt x="173" y="55"/>
                    <a:pt x="225" y="107"/>
                  </a:cubicBezTo>
                  <a:close/>
                  <a:moveTo>
                    <a:pt x="189" y="143"/>
                  </a:moveTo>
                  <a:cubicBezTo>
                    <a:pt x="166" y="166"/>
                    <a:pt x="166" y="166"/>
                    <a:pt x="166" y="166"/>
                  </a:cubicBezTo>
                  <a:cubicBezTo>
                    <a:pt x="146" y="147"/>
                    <a:pt x="114" y="147"/>
                    <a:pt x="95" y="166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104" y="110"/>
                    <a:pt x="157" y="110"/>
                    <a:pt x="189" y="143"/>
                  </a:cubicBezTo>
                  <a:close/>
                  <a:moveTo>
                    <a:pt x="130" y="168"/>
                  </a:moveTo>
                  <a:cubicBezTo>
                    <a:pt x="149" y="168"/>
                    <a:pt x="164" y="183"/>
                    <a:pt x="164" y="202"/>
                  </a:cubicBezTo>
                  <a:cubicBezTo>
                    <a:pt x="164" y="220"/>
                    <a:pt x="149" y="235"/>
                    <a:pt x="130" y="235"/>
                  </a:cubicBezTo>
                  <a:cubicBezTo>
                    <a:pt x="112" y="235"/>
                    <a:pt x="97" y="220"/>
                    <a:pt x="97" y="202"/>
                  </a:cubicBezTo>
                  <a:cubicBezTo>
                    <a:pt x="97" y="183"/>
                    <a:pt x="112" y="168"/>
                    <a:pt x="130" y="168"/>
                  </a:cubicBez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44057" y="2046413"/>
            <a:ext cx="1216172" cy="2395446"/>
            <a:chOff x="6844057" y="2141995"/>
            <a:chExt cx="1216172" cy="2395446"/>
          </a:xfrm>
        </p:grpSpPr>
        <p:sp>
          <p:nvSpPr>
            <p:cNvPr id="14" name="组合"/>
            <p:cNvSpPr/>
            <p:nvPr/>
          </p:nvSpPr>
          <p:spPr bwMode="auto">
            <a:xfrm>
              <a:off x="6844057" y="2141995"/>
              <a:ext cx="1216172" cy="2395446"/>
            </a:xfrm>
            <a:custGeom>
              <a:avLst/>
              <a:gdLst>
                <a:gd name="T0" fmla="*/ 0 w 544"/>
                <a:gd name="T1" fmla="*/ 915 h 1073"/>
                <a:gd name="T2" fmla="*/ 0 w 544"/>
                <a:gd name="T3" fmla="*/ 199 h 1073"/>
                <a:gd name="T4" fmla="*/ 68 w 544"/>
                <a:gd name="T5" fmla="*/ 199 h 1073"/>
                <a:gd name="T6" fmla="*/ 274 w 544"/>
                <a:gd name="T7" fmla="*/ 0 h 1073"/>
                <a:gd name="T8" fmla="*/ 436 w 544"/>
                <a:gd name="T9" fmla="*/ 81 h 1073"/>
                <a:gd name="T10" fmla="*/ 457 w 544"/>
                <a:gd name="T11" fmla="*/ 115 h 1073"/>
                <a:gd name="T12" fmla="*/ 469 w 544"/>
                <a:gd name="T13" fmla="*/ 142 h 1073"/>
                <a:gd name="T14" fmla="*/ 479 w 544"/>
                <a:gd name="T15" fmla="*/ 199 h 1073"/>
                <a:gd name="T16" fmla="*/ 544 w 544"/>
                <a:gd name="T17" fmla="*/ 199 h 1073"/>
                <a:gd name="T18" fmla="*/ 544 w 544"/>
                <a:gd name="T19" fmla="*/ 915 h 1073"/>
                <a:gd name="T20" fmla="*/ 412 w 544"/>
                <a:gd name="T21" fmla="*/ 992 h 1073"/>
                <a:gd name="T22" fmla="*/ 273 w 544"/>
                <a:gd name="T23" fmla="*/ 1073 h 1073"/>
                <a:gd name="T24" fmla="*/ 228 w 544"/>
                <a:gd name="T25" fmla="*/ 1047 h 1073"/>
                <a:gd name="T26" fmla="*/ 196 w 544"/>
                <a:gd name="T27" fmla="*/ 1028 h 1073"/>
                <a:gd name="T28" fmla="*/ 164 w 544"/>
                <a:gd name="T29" fmla="*/ 1010 h 1073"/>
                <a:gd name="T30" fmla="*/ 32 w 544"/>
                <a:gd name="T31" fmla="*/ 934 h 1073"/>
                <a:gd name="T32" fmla="*/ 0 w 544"/>
                <a:gd name="T33" fmla="*/ 915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1073">
                  <a:moveTo>
                    <a:pt x="0" y="915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70" y="95"/>
                    <a:pt x="161" y="0"/>
                    <a:pt x="274" y="0"/>
                  </a:cubicBezTo>
                  <a:cubicBezTo>
                    <a:pt x="340" y="0"/>
                    <a:pt x="398" y="32"/>
                    <a:pt x="436" y="81"/>
                  </a:cubicBezTo>
                  <a:cubicBezTo>
                    <a:pt x="444" y="91"/>
                    <a:pt x="451" y="103"/>
                    <a:pt x="457" y="115"/>
                  </a:cubicBezTo>
                  <a:cubicBezTo>
                    <a:pt x="462" y="124"/>
                    <a:pt x="466" y="132"/>
                    <a:pt x="469" y="142"/>
                  </a:cubicBezTo>
                  <a:cubicBezTo>
                    <a:pt x="475" y="161"/>
                    <a:pt x="479" y="191"/>
                    <a:pt x="479" y="199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4" y="915"/>
                    <a:pt x="544" y="915"/>
                    <a:pt x="544" y="915"/>
                  </a:cubicBezTo>
                  <a:cubicBezTo>
                    <a:pt x="412" y="992"/>
                    <a:pt x="412" y="992"/>
                    <a:pt x="412" y="992"/>
                  </a:cubicBezTo>
                  <a:cubicBezTo>
                    <a:pt x="273" y="1073"/>
                    <a:pt x="273" y="1073"/>
                    <a:pt x="273" y="1073"/>
                  </a:cubicBezTo>
                  <a:cubicBezTo>
                    <a:pt x="228" y="1047"/>
                    <a:pt x="228" y="1047"/>
                    <a:pt x="228" y="1047"/>
                  </a:cubicBezTo>
                  <a:cubicBezTo>
                    <a:pt x="196" y="1028"/>
                    <a:pt x="196" y="1028"/>
                    <a:pt x="196" y="1028"/>
                  </a:cubicBezTo>
                  <a:cubicBezTo>
                    <a:pt x="164" y="1010"/>
                    <a:pt x="164" y="1010"/>
                    <a:pt x="164" y="1010"/>
                  </a:cubicBezTo>
                  <a:cubicBezTo>
                    <a:pt x="32" y="934"/>
                    <a:pt x="32" y="934"/>
                    <a:pt x="32" y="934"/>
                  </a:cubicBezTo>
                  <a:cubicBezTo>
                    <a:pt x="0" y="915"/>
                    <a:pt x="0" y="915"/>
                    <a:pt x="0" y="915"/>
                  </a:cubicBezTo>
                </a:path>
              </a:pathLst>
            </a:custGeom>
            <a:solidFill>
              <a:srgbClr val="04C3CD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algn="r" defTabSz="914400"/>
              <a:endParaRPr lang="zh-CN" altLang="en-US" sz="1400" b="1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圆形"/>
            <p:cNvSpPr/>
            <p:nvPr/>
          </p:nvSpPr>
          <p:spPr>
            <a:xfrm>
              <a:off x="7098149" y="2250252"/>
              <a:ext cx="707987" cy="707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文本框 2"/>
            <p:cNvSpPr txBox="1"/>
            <p:nvPr/>
          </p:nvSpPr>
          <p:spPr>
            <a:xfrm>
              <a:off x="7042799" y="3130405"/>
              <a:ext cx="822806" cy="9904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STEP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7" name="图标"/>
            <p:cNvSpPr/>
            <p:nvPr/>
          </p:nvSpPr>
          <p:spPr bwMode="auto">
            <a:xfrm>
              <a:off x="7257958" y="2419061"/>
              <a:ext cx="385673" cy="386300"/>
            </a:xfrm>
            <a:custGeom>
              <a:avLst/>
              <a:gdLst>
                <a:gd name="T0" fmla="*/ 220 w 260"/>
                <a:gd name="T1" fmla="*/ 0 h 260"/>
                <a:gd name="T2" fmla="*/ 41 w 260"/>
                <a:gd name="T3" fmla="*/ 0 h 260"/>
                <a:gd name="T4" fmla="*/ 0 w 260"/>
                <a:gd name="T5" fmla="*/ 41 h 260"/>
                <a:gd name="T6" fmla="*/ 0 w 260"/>
                <a:gd name="T7" fmla="*/ 219 h 260"/>
                <a:gd name="T8" fmla="*/ 41 w 260"/>
                <a:gd name="T9" fmla="*/ 260 h 260"/>
                <a:gd name="T10" fmla="*/ 220 w 260"/>
                <a:gd name="T11" fmla="*/ 260 h 260"/>
                <a:gd name="T12" fmla="*/ 260 w 260"/>
                <a:gd name="T13" fmla="*/ 219 h 260"/>
                <a:gd name="T14" fmla="*/ 260 w 260"/>
                <a:gd name="T15" fmla="*/ 41 h 260"/>
                <a:gd name="T16" fmla="*/ 220 w 260"/>
                <a:gd name="T17" fmla="*/ 0 h 260"/>
                <a:gd name="T18" fmla="*/ 66 w 260"/>
                <a:gd name="T19" fmla="*/ 219 h 260"/>
                <a:gd name="T20" fmla="*/ 34 w 260"/>
                <a:gd name="T21" fmla="*/ 188 h 260"/>
                <a:gd name="T22" fmla="*/ 66 w 260"/>
                <a:gd name="T23" fmla="*/ 156 h 260"/>
                <a:gd name="T24" fmla="*/ 97 w 260"/>
                <a:gd name="T25" fmla="*/ 188 h 260"/>
                <a:gd name="T26" fmla="*/ 66 w 260"/>
                <a:gd name="T27" fmla="*/ 219 h 260"/>
                <a:gd name="T28" fmla="*/ 168 w 260"/>
                <a:gd name="T29" fmla="*/ 218 h 260"/>
                <a:gd name="T30" fmla="*/ 167 w 260"/>
                <a:gd name="T31" fmla="*/ 230 h 260"/>
                <a:gd name="T32" fmla="*/ 130 w 260"/>
                <a:gd name="T33" fmla="*/ 229 h 260"/>
                <a:gd name="T34" fmla="*/ 130 w 260"/>
                <a:gd name="T35" fmla="*/ 217 h 260"/>
                <a:gd name="T36" fmla="*/ 114 w 260"/>
                <a:gd name="T37" fmla="*/ 144 h 260"/>
                <a:gd name="T38" fmla="*/ 35 w 260"/>
                <a:gd name="T39" fmla="*/ 124 h 260"/>
                <a:gd name="T40" fmla="*/ 20 w 260"/>
                <a:gd name="T41" fmla="*/ 124 h 260"/>
                <a:gd name="T42" fmla="*/ 20 w 260"/>
                <a:gd name="T43" fmla="*/ 87 h 260"/>
                <a:gd name="T44" fmla="*/ 35 w 260"/>
                <a:gd name="T45" fmla="*/ 87 h 260"/>
                <a:gd name="T46" fmla="*/ 52 w 260"/>
                <a:gd name="T47" fmla="*/ 87 h 260"/>
                <a:gd name="T48" fmla="*/ 141 w 260"/>
                <a:gd name="T49" fmla="*/ 117 h 260"/>
                <a:gd name="T50" fmla="*/ 168 w 260"/>
                <a:gd name="T51" fmla="*/ 218 h 260"/>
                <a:gd name="T52" fmla="*/ 224 w 260"/>
                <a:gd name="T53" fmla="*/ 209 h 260"/>
                <a:gd name="T54" fmla="*/ 224 w 260"/>
                <a:gd name="T55" fmla="*/ 220 h 260"/>
                <a:gd name="T56" fmla="*/ 185 w 260"/>
                <a:gd name="T57" fmla="*/ 218 h 260"/>
                <a:gd name="T58" fmla="*/ 186 w 260"/>
                <a:gd name="T59" fmla="*/ 208 h 260"/>
                <a:gd name="T60" fmla="*/ 162 w 260"/>
                <a:gd name="T61" fmla="*/ 101 h 260"/>
                <a:gd name="T62" fmla="*/ 47 w 260"/>
                <a:gd name="T63" fmla="*/ 72 h 260"/>
                <a:gd name="T64" fmla="*/ 33 w 260"/>
                <a:gd name="T65" fmla="*/ 72 h 260"/>
                <a:gd name="T66" fmla="*/ 33 w 260"/>
                <a:gd name="T67" fmla="*/ 34 h 260"/>
                <a:gd name="T68" fmla="*/ 47 w 260"/>
                <a:gd name="T69" fmla="*/ 34 h 260"/>
                <a:gd name="T70" fmla="*/ 70 w 260"/>
                <a:gd name="T71" fmla="*/ 34 h 260"/>
                <a:gd name="T72" fmla="*/ 189 w 260"/>
                <a:gd name="T73" fmla="*/ 74 h 260"/>
                <a:gd name="T74" fmla="*/ 224 w 260"/>
                <a:gd name="T75" fmla="*/ 20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0" h="260">
                  <a:moveTo>
                    <a:pt x="220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42"/>
                    <a:pt x="18" y="260"/>
                    <a:pt x="41" y="260"/>
                  </a:cubicBezTo>
                  <a:cubicBezTo>
                    <a:pt x="220" y="260"/>
                    <a:pt x="220" y="260"/>
                    <a:pt x="220" y="260"/>
                  </a:cubicBezTo>
                  <a:cubicBezTo>
                    <a:pt x="242" y="260"/>
                    <a:pt x="260" y="242"/>
                    <a:pt x="260" y="219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60" y="18"/>
                    <a:pt x="242" y="0"/>
                    <a:pt x="220" y="0"/>
                  </a:cubicBezTo>
                  <a:close/>
                  <a:moveTo>
                    <a:pt x="66" y="219"/>
                  </a:moveTo>
                  <a:cubicBezTo>
                    <a:pt x="48" y="219"/>
                    <a:pt x="34" y="205"/>
                    <a:pt x="34" y="188"/>
                  </a:cubicBezTo>
                  <a:cubicBezTo>
                    <a:pt x="34" y="170"/>
                    <a:pt x="48" y="156"/>
                    <a:pt x="66" y="156"/>
                  </a:cubicBezTo>
                  <a:cubicBezTo>
                    <a:pt x="83" y="156"/>
                    <a:pt x="97" y="170"/>
                    <a:pt x="97" y="188"/>
                  </a:cubicBezTo>
                  <a:cubicBezTo>
                    <a:pt x="97" y="205"/>
                    <a:pt x="83" y="219"/>
                    <a:pt x="66" y="219"/>
                  </a:cubicBezTo>
                  <a:close/>
                  <a:moveTo>
                    <a:pt x="168" y="218"/>
                  </a:moveTo>
                  <a:cubicBezTo>
                    <a:pt x="167" y="230"/>
                    <a:pt x="167" y="230"/>
                    <a:pt x="167" y="230"/>
                  </a:cubicBezTo>
                  <a:cubicBezTo>
                    <a:pt x="130" y="229"/>
                    <a:pt x="130" y="229"/>
                    <a:pt x="130" y="229"/>
                  </a:cubicBezTo>
                  <a:cubicBezTo>
                    <a:pt x="130" y="217"/>
                    <a:pt x="130" y="217"/>
                    <a:pt x="130" y="217"/>
                  </a:cubicBezTo>
                  <a:cubicBezTo>
                    <a:pt x="131" y="178"/>
                    <a:pt x="127" y="156"/>
                    <a:pt x="114" y="144"/>
                  </a:cubicBezTo>
                  <a:cubicBezTo>
                    <a:pt x="101" y="130"/>
                    <a:pt x="77" y="124"/>
                    <a:pt x="35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41" y="87"/>
                    <a:pt x="47" y="87"/>
                    <a:pt x="52" y="87"/>
                  </a:cubicBezTo>
                  <a:cubicBezTo>
                    <a:pt x="95" y="89"/>
                    <a:pt x="123" y="99"/>
                    <a:pt x="141" y="117"/>
                  </a:cubicBezTo>
                  <a:cubicBezTo>
                    <a:pt x="161" y="138"/>
                    <a:pt x="169" y="168"/>
                    <a:pt x="168" y="218"/>
                  </a:cubicBezTo>
                  <a:close/>
                  <a:moveTo>
                    <a:pt x="224" y="209"/>
                  </a:moveTo>
                  <a:cubicBezTo>
                    <a:pt x="224" y="220"/>
                    <a:pt x="224" y="220"/>
                    <a:pt x="224" y="220"/>
                  </a:cubicBezTo>
                  <a:cubicBezTo>
                    <a:pt x="185" y="218"/>
                    <a:pt x="185" y="218"/>
                    <a:pt x="185" y="218"/>
                  </a:cubicBezTo>
                  <a:cubicBezTo>
                    <a:pt x="186" y="208"/>
                    <a:pt x="186" y="208"/>
                    <a:pt x="186" y="208"/>
                  </a:cubicBezTo>
                  <a:cubicBezTo>
                    <a:pt x="187" y="152"/>
                    <a:pt x="180" y="120"/>
                    <a:pt x="162" y="101"/>
                  </a:cubicBezTo>
                  <a:cubicBezTo>
                    <a:pt x="142" y="81"/>
                    <a:pt x="106" y="72"/>
                    <a:pt x="47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55" y="34"/>
                    <a:pt x="63" y="34"/>
                    <a:pt x="70" y="34"/>
                  </a:cubicBezTo>
                  <a:cubicBezTo>
                    <a:pt x="127" y="37"/>
                    <a:pt x="165" y="50"/>
                    <a:pt x="189" y="74"/>
                  </a:cubicBezTo>
                  <a:cubicBezTo>
                    <a:pt x="216" y="102"/>
                    <a:pt x="226" y="142"/>
                    <a:pt x="224" y="209"/>
                  </a:cubicBezTo>
                  <a:close/>
                </a:path>
              </a:pathLst>
            </a:custGeom>
            <a:solidFill>
              <a:srgbClr val="04C3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43972" y="2827563"/>
            <a:ext cx="1216172" cy="2395446"/>
            <a:chOff x="5443972" y="2923145"/>
            <a:chExt cx="1216172" cy="2395446"/>
          </a:xfrm>
        </p:grpSpPr>
        <p:sp>
          <p:nvSpPr>
            <p:cNvPr id="19" name="组合"/>
            <p:cNvSpPr/>
            <p:nvPr/>
          </p:nvSpPr>
          <p:spPr bwMode="auto">
            <a:xfrm>
              <a:off x="5443972" y="2923145"/>
              <a:ext cx="1216172" cy="2395446"/>
            </a:xfrm>
            <a:custGeom>
              <a:avLst/>
              <a:gdLst>
                <a:gd name="T0" fmla="*/ 0 w 544"/>
                <a:gd name="T1" fmla="*/ 915 h 1073"/>
                <a:gd name="T2" fmla="*/ 0 w 544"/>
                <a:gd name="T3" fmla="*/ 199 h 1073"/>
                <a:gd name="T4" fmla="*/ 68 w 544"/>
                <a:gd name="T5" fmla="*/ 199 h 1073"/>
                <a:gd name="T6" fmla="*/ 274 w 544"/>
                <a:gd name="T7" fmla="*/ 0 h 1073"/>
                <a:gd name="T8" fmla="*/ 436 w 544"/>
                <a:gd name="T9" fmla="*/ 81 h 1073"/>
                <a:gd name="T10" fmla="*/ 457 w 544"/>
                <a:gd name="T11" fmla="*/ 115 h 1073"/>
                <a:gd name="T12" fmla="*/ 469 w 544"/>
                <a:gd name="T13" fmla="*/ 142 h 1073"/>
                <a:gd name="T14" fmla="*/ 479 w 544"/>
                <a:gd name="T15" fmla="*/ 199 h 1073"/>
                <a:gd name="T16" fmla="*/ 544 w 544"/>
                <a:gd name="T17" fmla="*/ 199 h 1073"/>
                <a:gd name="T18" fmla="*/ 544 w 544"/>
                <a:gd name="T19" fmla="*/ 915 h 1073"/>
                <a:gd name="T20" fmla="*/ 412 w 544"/>
                <a:gd name="T21" fmla="*/ 992 h 1073"/>
                <a:gd name="T22" fmla="*/ 273 w 544"/>
                <a:gd name="T23" fmla="*/ 1073 h 1073"/>
                <a:gd name="T24" fmla="*/ 228 w 544"/>
                <a:gd name="T25" fmla="*/ 1047 h 1073"/>
                <a:gd name="T26" fmla="*/ 196 w 544"/>
                <a:gd name="T27" fmla="*/ 1028 h 1073"/>
                <a:gd name="T28" fmla="*/ 164 w 544"/>
                <a:gd name="T29" fmla="*/ 1010 h 1073"/>
                <a:gd name="T30" fmla="*/ 32 w 544"/>
                <a:gd name="T31" fmla="*/ 934 h 1073"/>
                <a:gd name="T32" fmla="*/ 0 w 544"/>
                <a:gd name="T33" fmla="*/ 915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4" h="1073">
                  <a:moveTo>
                    <a:pt x="0" y="915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70" y="95"/>
                    <a:pt x="161" y="0"/>
                    <a:pt x="274" y="0"/>
                  </a:cubicBezTo>
                  <a:cubicBezTo>
                    <a:pt x="340" y="0"/>
                    <a:pt x="398" y="32"/>
                    <a:pt x="436" y="81"/>
                  </a:cubicBezTo>
                  <a:cubicBezTo>
                    <a:pt x="444" y="91"/>
                    <a:pt x="451" y="103"/>
                    <a:pt x="457" y="115"/>
                  </a:cubicBezTo>
                  <a:cubicBezTo>
                    <a:pt x="462" y="124"/>
                    <a:pt x="466" y="132"/>
                    <a:pt x="469" y="142"/>
                  </a:cubicBezTo>
                  <a:cubicBezTo>
                    <a:pt x="475" y="161"/>
                    <a:pt x="479" y="191"/>
                    <a:pt x="479" y="199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4" y="915"/>
                    <a:pt x="544" y="915"/>
                    <a:pt x="544" y="915"/>
                  </a:cubicBezTo>
                  <a:cubicBezTo>
                    <a:pt x="412" y="992"/>
                    <a:pt x="412" y="992"/>
                    <a:pt x="412" y="992"/>
                  </a:cubicBezTo>
                  <a:cubicBezTo>
                    <a:pt x="273" y="1073"/>
                    <a:pt x="273" y="1073"/>
                    <a:pt x="273" y="1073"/>
                  </a:cubicBezTo>
                  <a:cubicBezTo>
                    <a:pt x="228" y="1047"/>
                    <a:pt x="228" y="1047"/>
                    <a:pt x="228" y="1047"/>
                  </a:cubicBezTo>
                  <a:cubicBezTo>
                    <a:pt x="196" y="1028"/>
                    <a:pt x="196" y="1028"/>
                    <a:pt x="196" y="1028"/>
                  </a:cubicBezTo>
                  <a:cubicBezTo>
                    <a:pt x="164" y="1010"/>
                    <a:pt x="164" y="1010"/>
                    <a:pt x="164" y="1010"/>
                  </a:cubicBezTo>
                  <a:cubicBezTo>
                    <a:pt x="32" y="934"/>
                    <a:pt x="32" y="934"/>
                    <a:pt x="32" y="934"/>
                  </a:cubicBezTo>
                  <a:cubicBezTo>
                    <a:pt x="0" y="915"/>
                    <a:pt x="0" y="915"/>
                    <a:pt x="0" y="915"/>
                  </a:cubicBezTo>
                </a:path>
              </a:pathLst>
            </a:custGeom>
            <a:solidFill>
              <a:srgbClr val="022943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algn="r" defTabSz="914400"/>
              <a:endParaRPr lang="zh-CN" altLang="en-US" sz="1400" b="1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圆形"/>
            <p:cNvSpPr/>
            <p:nvPr/>
          </p:nvSpPr>
          <p:spPr>
            <a:xfrm>
              <a:off x="5698064" y="3026412"/>
              <a:ext cx="707987" cy="707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"/>
            <p:cNvSpPr txBox="1"/>
            <p:nvPr/>
          </p:nvSpPr>
          <p:spPr>
            <a:xfrm>
              <a:off x="5656405" y="3918988"/>
              <a:ext cx="822806" cy="9904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STEP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2" name="图标"/>
            <p:cNvSpPr/>
            <p:nvPr/>
          </p:nvSpPr>
          <p:spPr bwMode="auto">
            <a:xfrm>
              <a:off x="5822819" y="3187145"/>
              <a:ext cx="427817" cy="428998"/>
            </a:xfrm>
            <a:custGeom>
              <a:avLst/>
              <a:gdLst>
                <a:gd name="connsiteX0" fmla="*/ 346755 w 427817"/>
                <a:gd name="connsiteY0" fmla="*/ 134726 h 428998"/>
                <a:gd name="connsiteX1" fmla="*/ 374708 w 427817"/>
                <a:gd name="connsiteY1" fmla="*/ 134726 h 428998"/>
                <a:gd name="connsiteX2" fmla="*/ 427817 w 427817"/>
                <a:gd name="connsiteY2" fmla="*/ 187975 h 428998"/>
                <a:gd name="connsiteX3" fmla="*/ 427817 w 427817"/>
                <a:gd name="connsiteY3" fmla="*/ 294474 h 428998"/>
                <a:gd name="connsiteX4" fmla="*/ 374708 w 427817"/>
                <a:gd name="connsiteY4" fmla="*/ 347723 h 428998"/>
                <a:gd name="connsiteX5" fmla="*/ 374708 w 427817"/>
                <a:gd name="connsiteY5" fmla="*/ 428998 h 428998"/>
                <a:gd name="connsiteX6" fmla="*/ 293646 w 427817"/>
                <a:gd name="connsiteY6" fmla="*/ 347723 h 428998"/>
                <a:gd name="connsiteX7" fmla="*/ 159474 w 427817"/>
                <a:gd name="connsiteY7" fmla="*/ 347723 h 428998"/>
                <a:gd name="connsiteX8" fmla="*/ 106364 w 427817"/>
                <a:gd name="connsiteY8" fmla="*/ 294474 h 428998"/>
                <a:gd name="connsiteX9" fmla="*/ 106364 w 427817"/>
                <a:gd name="connsiteY9" fmla="*/ 280461 h 428998"/>
                <a:gd name="connsiteX10" fmla="*/ 145498 w 427817"/>
                <a:gd name="connsiteY10" fmla="*/ 241225 h 428998"/>
                <a:gd name="connsiteX11" fmla="*/ 265693 w 427817"/>
                <a:gd name="connsiteY11" fmla="*/ 241225 h 428998"/>
                <a:gd name="connsiteX12" fmla="*/ 346755 w 427817"/>
                <a:gd name="connsiteY12" fmla="*/ 162752 h 428998"/>
                <a:gd name="connsiteX13" fmla="*/ 346755 w 427817"/>
                <a:gd name="connsiteY13" fmla="*/ 134726 h 428998"/>
                <a:gd name="connsiteX14" fmla="*/ 53181 w 427817"/>
                <a:gd name="connsiteY14" fmla="*/ 0 h 428998"/>
                <a:gd name="connsiteX15" fmla="*/ 265908 w 427817"/>
                <a:gd name="connsiteY15" fmla="*/ 0 h 428998"/>
                <a:gd name="connsiteX16" fmla="*/ 319089 w 427817"/>
                <a:gd name="connsiteY16" fmla="*/ 56052 h 428998"/>
                <a:gd name="connsiteX17" fmla="*/ 319089 w 427817"/>
                <a:gd name="connsiteY17" fmla="*/ 162550 h 428998"/>
                <a:gd name="connsiteX18" fmla="*/ 265908 w 427817"/>
                <a:gd name="connsiteY18" fmla="*/ 215800 h 428998"/>
                <a:gd name="connsiteX19" fmla="*/ 134354 w 427817"/>
                <a:gd name="connsiteY19" fmla="*/ 215800 h 428998"/>
                <a:gd name="connsiteX20" fmla="*/ 53181 w 427817"/>
                <a:gd name="connsiteY20" fmla="*/ 294272 h 428998"/>
                <a:gd name="connsiteX21" fmla="*/ 53181 w 427817"/>
                <a:gd name="connsiteY21" fmla="*/ 215800 h 428998"/>
                <a:gd name="connsiteX22" fmla="*/ 0 w 427817"/>
                <a:gd name="connsiteY22" fmla="*/ 162550 h 428998"/>
                <a:gd name="connsiteX23" fmla="*/ 0 w 427817"/>
                <a:gd name="connsiteY23" fmla="*/ 56052 h 428998"/>
                <a:gd name="connsiteX24" fmla="*/ 53181 w 427817"/>
                <a:gd name="connsiteY24" fmla="*/ 0 h 42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7817" h="428998">
                  <a:moveTo>
                    <a:pt x="346755" y="134726"/>
                  </a:moveTo>
                  <a:cubicBezTo>
                    <a:pt x="346755" y="134726"/>
                    <a:pt x="346755" y="134726"/>
                    <a:pt x="374708" y="134726"/>
                  </a:cubicBezTo>
                  <a:cubicBezTo>
                    <a:pt x="399865" y="134726"/>
                    <a:pt x="427817" y="162752"/>
                    <a:pt x="427817" y="187975"/>
                  </a:cubicBezTo>
                  <a:cubicBezTo>
                    <a:pt x="427817" y="187975"/>
                    <a:pt x="427817" y="187975"/>
                    <a:pt x="427817" y="294474"/>
                  </a:cubicBezTo>
                  <a:cubicBezTo>
                    <a:pt x="427817" y="322500"/>
                    <a:pt x="399865" y="347723"/>
                    <a:pt x="374708" y="347723"/>
                  </a:cubicBezTo>
                  <a:cubicBezTo>
                    <a:pt x="374708" y="347723"/>
                    <a:pt x="374708" y="347723"/>
                    <a:pt x="374708" y="428998"/>
                  </a:cubicBezTo>
                  <a:cubicBezTo>
                    <a:pt x="374708" y="428998"/>
                    <a:pt x="374708" y="428998"/>
                    <a:pt x="293646" y="347723"/>
                  </a:cubicBezTo>
                  <a:cubicBezTo>
                    <a:pt x="293646" y="347723"/>
                    <a:pt x="293646" y="347723"/>
                    <a:pt x="159474" y="347723"/>
                  </a:cubicBezTo>
                  <a:cubicBezTo>
                    <a:pt x="134317" y="347723"/>
                    <a:pt x="106364" y="322500"/>
                    <a:pt x="106364" y="294474"/>
                  </a:cubicBezTo>
                  <a:cubicBezTo>
                    <a:pt x="106364" y="294474"/>
                    <a:pt x="106364" y="294474"/>
                    <a:pt x="106364" y="280461"/>
                  </a:cubicBezTo>
                  <a:cubicBezTo>
                    <a:pt x="106364" y="280461"/>
                    <a:pt x="106364" y="280461"/>
                    <a:pt x="145498" y="241225"/>
                  </a:cubicBezTo>
                  <a:cubicBezTo>
                    <a:pt x="145498" y="241225"/>
                    <a:pt x="145498" y="241225"/>
                    <a:pt x="265693" y="241225"/>
                  </a:cubicBezTo>
                  <a:cubicBezTo>
                    <a:pt x="307622" y="241225"/>
                    <a:pt x="346755" y="201988"/>
                    <a:pt x="346755" y="162752"/>
                  </a:cubicBezTo>
                  <a:cubicBezTo>
                    <a:pt x="346755" y="162752"/>
                    <a:pt x="346755" y="162752"/>
                    <a:pt x="346755" y="134726"/>
                  </a:cubicBezTo>
                  <a:close/>
                  <a:moveTo>
                    <a:pt x="53181" y="0"/>
                  </a:moveTo>
                  <a:cubicBezTo>
                    <a:pt x="53181" y="0"/>
                    <a:pt x="53181" y="0"/>
                    <a:pt x="265908" y="0"/>
                  </a:cubicBezTo>
                  <a:cubicBezTo>
                    <a:pt x="293898" y="0"/>
                    <a:pt x="319089" y="28026"/>
                    <a:pt x="319089" y="56052"/>
                  </a:cubicBezTo>
                  <a:cubicBezTo>
                    <a:pt x="319089" y="56052"/>
                    <a:pt x="319089" y="56052"/>
                    <a:pt x="319089" y="162550"/>
                  </a:cubicBezTo>
                  <a:cubicBezTo>
                    <a:pt x="319089" y="187774"/>
                    <a:pt x="293898" y="215800"/>
                    <a:pt x="265908" y="215800"/>
                  </a:cubicBezTo>
                  <a:cubicBezTo>
                    <a:pt x="265908" y="215800"/>
                    <a:pt x="265908" y="215800"/>
                    <a:pt x="134354" y="215800"/>
                  </a:cubicBezTo>
                  <a:lnTo>
                    <a:pt x="53181" y="294272"/>
                  </a:lnTo>
                  <a:cubicBezTo>
                    <a:pt x="53181" y="294272"/>
                    <a:pt x="53181" y="294272"/>
                    <a:pt x="53181" y="215800"/>
                  </a:cubicBezTo>
                  <a:cubicBezTo>
                    <a:pt x="27990" y="215800"/>
                    <a:pt x="0" y="187774"/>
                    <a:pt x="0" y="162550"/>
                  </a:cubicBezTo>
                  <a:cubicBezTo>
                    <a:pt x="0" y="162550"/>
                    <a:pt x="0" y="162550"/>
                    <a:pt x="0" y="56052"/>
                  </a:cubicBezTo>
                  <a:cubicBezTo>
                    <a:pt x="0" y="28026"/>
                    <a:pt x="27990" y="0"/>
                    <a:pt x="53181" y="0"/>
                  </a:cubicBezTo>
                  <a:close/>
                </a:path>
              </a:pathLst>
            </a:custGeom>
            <a:solidFill>
              <a:srgbClr val="0229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3768" y="4083855"/>
            <a:ext cx="2959033" cy="1308761"/>
            <a:chOff x="440174" y="4323816"/>
            <a:chExt cx="3385134" cy="1308761"/>
          </a:xfrm>
        </p:grpSpPr>
        <p:sp>
          <p:nvSpPr>
            <p:cNvPr id="24" name="文本框 2"/>
            <p:cNvSpPr txBox="1"/>
            <p:nvPr/>
          </p:nvSpPr>
          <p:spPr bwMode="auto">
            <a:xfrm>
              <a:off x="660400" y="4323816"/>
              <a:ext cx="316490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r" defTabSz="914400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第一阶段</a:t>
              </a:r>
            </a:p>
          </p:txBody>
        </p:sp>
        <p:sp>
          <p:nvSpPr>
            <p:cNvPr id="25" name="文本框 2"/>
            <p:cNvSpPr/>
            <p:nvPr/>
          </p:nvSpPr>
          <p:spPr bwMode="auto">
            <a:xfrm>
              <a:off x="440174" y="4765622"/>
              <a:ext cx="3385134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r" defTabSz="91440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快速适应新的工作环境，熟悉该岗位的工作流程，按时完本职工作任务。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80726" y="4621914"/>
            <a:ext cx="3293807" cy="1334121"/>
            <a:chOff x="7137400" y="4765622"/>
            <a:chExt cx="3293807" cy="1334121"/>
          </a:xfrm>
        </p:grpSpPr>
        <p:sp>
          <p:nvSpPr>
            <p:cNvPr id="27" name="文本框 1"/>
            <p:cNvSpPr txBox="1"/>
            <p:nvPr/>
          </p:nvSpPr>
          <p:spPr bwMode="auto">
            <a:xfrm>
              <a:off x="7137401" y="4765622"/>
              <a:ext cx="268739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第二阶段</a:t>
              </a:r>
            </a:p>
          </p:txBody>
        </p:sp>
        <p:sp>
          <p:nvSpPr>
            <p:cNvPr id="28" name="文本框 1"/>
            <p:cNvSpPr/>
            <p:nvPr/>
          </p:nvSpPr>
          <p:spPr bwMode="auto">
            <a:xfrm>
              <a:off x="7137400" y="5207428"/>
              <a:ext cx="3293807" cy="89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在本职工作原有的基础上增加创新元素，适应时代发展潮流。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144213" y="1823483"/>
            <a:ext cx="3293807" cy="1308761"/>
            <a:chOff x="8481097" y="1935108"/>
            <a:chExt cx="3293807" cy="1308761"/>
          </a:xfrm>
        </p:grpSpPr>
        <p:sp>
          <p:nvSpPr>
            <p:cNvPr id="30" name="文本框 2"/>
            <p:cNvSpPr txBox="1"/>
            <p:nvPr/>
          </p:nvSpPr>
          <p:spPr bwMode="auto">
            <a:xfrm>
              <a:off x="8481098" y="1935108"/>
              <a:ext cx="303780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第三阶段</a:t>
              </a:r>
            </a:p>
          </p:txBody>
        </p:sp>
        <p:sp>
          <p:nvSpPr>
            <p:cNvPr id="31" name="文本框 2"/>
            <p:cNvSpPr/>
            <p:nvPr/>
          </p:nvSpPr>
          <p:spPr bwMode="auto">
            <a:xfrm>
              <a:off x="8481097" y="2376914"/>
              <a:ext cx="3293807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努力提升自己的专业技能，为后期职位晋升做好充分地准备工作。</a:t>
              </a:r>
            </a:p>
          </p:txBody>
        </p:sp>
      </p:grpSp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岗位认知规划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52780" y="1574800"/>
            <a:ext cx="4718685" cy="4185920"/>
            <a:chOff x="534547" y="1776655"/>
            <a:chExt cx="4554132" cy="4390454"/>
          </a:xfrm>
        </p:grpSpPr>
        <p:sp>
          <p:nvSpPr>
            <p:cNvPr id="8" name="Rectangle 11"/>
            <p:cNvSpPr/>
            <p:nvPr/>
          </p:nvSpPr>
          <p:spPr>
            <a:xfrm rot="19411117">
              <a:off x="2083302" y="2007514"/>
              <a:ext cx="696160" cy="35756"/>
            </a:xfrm>
            <a:prstGeom prst="rect">
              <a:avLst/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600">
                <a:defRPr/>
              </a:pPr>
              <a:endParaRPr lang="en-US" sz="135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12"/>
            <p:cNvSpPr/>
            <p:nvPr/>
          </p:nvSpPr>
          <p:spPr>
            <a:xfrm rot="19651115">
              <a:off x="2191873" y="5558337"/>
              <a:ext cx="1938671" cy="35756"/>
            </a:xfrm>
            <a:prstGeom prst="rect">
              <a:avLst/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600">
                <a:defRPr/>
              </a:pPr>
              <a:endParaRPr lang="en-US" sz="135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0" name="图片占位符 6" descr="C:\Users\李曼\Desktop\1.jpg1"/>
            <p:cNvPicPr>
              <a:picLocks noChangeAspect="1"/>
            </p:cNvPicPr>
            <p:nvPr/>
          </p:nvPicPr>
          <p:blipFill>
            <a:blip r:embed="rId3"/>
            <a:srcRect l="8769" r="8769"/>
            <a:stretch>
              <a:fillRect/>
            </a:stretch>
          </p:blipFill>
          <p:spPr>
            <a:xfrm>
              <a:off x="534547" y="1776655"/>
              <a:ext cx="4554132" cy="4390454"/>
            </a:xfrm>
            <a:custGeom>
              <a:avLst/>
              <a:gdLst>
                <a:gd name="connsiteX0" fmla="*/ 5190397 w 5953920"/>
                <a:gd name="connsiteY0" fmla="*/ 2050017 h 5845806"/>
                <a:gd name="connsiteX1" fmla="*/ 5896755 w 5953920"/>
                <a:gd name="connsiteY1" fmla="*/ 3004412 h 5845806"/>
                <a:gd name="connsiteX2" fmla="*/ 2057598 w 5953920"/>
                <a:gd name="connsiteY2" fmla="*/ 5845806 h 5845806"/>
                <a:gd name="connsiteX3" fmla="*/ 61706 w 5953920"/>
                <a:gd name="connsiteY3" fmla="*/ 5845806 h 5845806"/>
                <a:gd name="connsiteX4" fmla="*/ 5247563 w 5953920"/>
                <a:gd name="connsiteY4" fmla="*/ 311625 h 5845806"/>
                <a:gd name="connsiteX5" fmla="*/ 5953920 w 5953920"/>
                <a:gd name="connsiteY5" fmla="*/ 1266022 h 5845806"/>
                <a:gd name="connsiteX6" fmla="*/ 2033897 w 5953920"/>
                <a:gd name="connsiteY6" fmla="*/ 4167264 h 5845806"/>
                <a:gd name="connsiteX7" fmla="*/ 1327540 w 5953920"/>
                <a:gd name="connsiteY7" fmla="*/ 3212868 h 5845806"/>
                <a:gd name="connsiteX8" fmla="*/ 3372970 w 5953920"/>
                <a:gd name="connsiteY8" fmla="*/ 0 h 5845806"/>
                <a:gd name="connsiteX9" fmla="*/ 4079327 w 5953920"/>
                <a:gd name="connsiteY9" fmla="*/ 954396 h 5845806"/>
                <a:gd name="connsiteX10" fmla="*/ 706357 w 5953920"/>
                <a:gd name="connsiteY10" fmla="*/ 3450761 h 5845806"/>
                <a:gd name="connsiteX11" fmla="*/ 0 w 5953920"/>
                <a:gd name="connsiteY11" fmla="*/ 2496365 h 584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53920" h="5845806">
                  <a:moveTo>
                    <a:pt x="5190397" y="2050017"/>
                  </a:moveTo>
                  <a:lnTo>
                    <a:pt x="5896755" y="3004412"/>
                  </a:lnTo>
                  <a:lnTo>
                    <a:pt x="2057598" y="5845806"/>
                  </a:lnTo>
                  <a:lnTo>
                    <a:pt x="61706" y="5845806"/>
                  </a:lnTo>
                  <a:close/>
                  <a:moveTo>
                    <a:pt x="5247563" y="311625"/>
                  </a:moveTo>
                  <a:lnTo>
                    <a:pt x="5953920" y="1266022"/>
                  </a:lnTo>
                  <a:lnTo>
                    <a:pt x="2033897" y="4167264"/>
                  </a:lnTo>
                  <a:lnTo>
                    <a:pt x="1327540" y="3212868"/>
                  </a:lnTo>
                  <a:close/>
                  <a:moveTo>
                    <a:pt x="3372970" y="0"/>
                  </a:moveTo>
                  <a:lnTo>
                    <a:pt x="4079327" y="954396"/>
                  </a:lnTo>
                  <a:lnTo>
                    <a:pt x="706357" y="3450761"/>
                  </a:lnTo>
                  <a:lnTo>
                    <a:pt x="0" y="249636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</p:spPr>
        </p:pic>
      </p:grpSp>
      <p:grpSp>
        <p:nvGrpSpPr>
          <p:cNvPr id="11" name="组合 10"/>
          <p:cNvGrpSpPr/>
          <p:nvPr/>
        </p:nvGrpSpPr>
        <p:grpSpPr>
          <a:xfrm>
            <a:off x="5783308" y="1874660"/>
            <a:ext cx="5638002" cy="1161473"/>
            <a:chOff x="4429108" y="2265019"/>
            <a:chExt cx="5638002" cy="1161473"/>
          </a:xfrm>
        </p:grpSpPr>
        <p:grpSp>
          <p:nvGrpSpPr>
            <p:cNvPr id="12" name="组合 11"/>
            <p:cNvGrpSpPr/>
            <p:nvPr/>
          </p:nvGrpSpPr>
          <p:grpSpPr>
            <a:xfrm>
              <a:off x="4429108" y="2278930"/>
              <a:ext cx="812800" cy="812800"/>
              <a:chOff x="1990711" y="2246848"/>
              <a:chExt cx="812800" cy="812800"/>
            </a:xfrm>
          </p:grpSpPr>
          <p:sp>
            <p:nvSpPr>
              <p:cNvPr id="15" name="Oval 12"/>
              <p:cNvSpPr/>
              <p:nvPr/>
            </p:nvSpPr>
            <p:spPr>
              <a:xfrm>
                <a:off x="1990711" y="2246848"/>
                <a:ext cx="812800" cy="8128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sx="102000" sy="102000" algn="ctr" rotWithShape="0">
                  <a:srgbClr val="FFFFFF">
                    <a:lumMod val="75000"/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09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Oval 13"/>
              <p:cNvSpPr/>
              <p:nvPr/>
            </p:nvSpPr>
            <p:spPr>
              <a:xfrm>
                <a:off x="2142769" y="2399925"/>
                <a:ext cx="508684" cy="508684"/>
              </a:xfrm>
              <a:prstGeom prst="ellipse">
                <a:avLst/>
              </a:prstGeom>
              <a:solidFill>
                <a:srgbClr val="02294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5318530" y="226501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起步阶段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318530" y="2638969"/>
              <a:ext cx="4748580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尝试多种方法（社群、活动、内容营销），并最终确定最优方法，以保持初始用户的不断增长。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83308" y="3251875"/>
            <a:ext cx="5390252" cy="1216149"/>
            <a:chOff x="3622646" y="3349634"/>
            <a:chExt cx="5390252" cy="1216149"/>
          </a:xfrm>
        </p:grpSpPr>
        <p:grpSp>
          <p:nvGrpSpPr>
            <p:cNvPr id="18" name="组合 17"/>
            <p:cNvGrpSpPr/>
            <p:nvPr/>
          </p:nvGrpSpPr>
          <p:grpSpPr>
            <a:xfrm>
              <a:off x="3622646" y="3423650"/>
              <a:ext cx="812800" cy="812800"/>
              <a:chOff x="1990711" y="2246848"/>
              <a:chExt cx="812800" cy="812800"/>
            </a:xfrm>
          </p:grpSpPr>
          <p:sp>
            <p:nvSpPr>
              <p:cNvPr id="21" name="Oval 12"/>
              <p:cNvSpPr/>
              <p:nvPr/>
            </p:nvSpPr>
            <p:spPr>
              <a:xfrm>
                <a:off x="1990711" y="2246848"/>
                <a:ext cx="812800" cy="8128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sx="102000" sy="102000" algn="ctr" rotWithShape="0">
                  <a:srgbClr val="FFFFFF">
                    <a:lumMod val="75000"/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09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Oval 13"/>
              <p:cNvSpPr/>
              <p:nvPr/>
            </p:nvSpPr>
            <p:spPr>
              <a:xfrm>
                <a:off x="2142769" y="2399925"/>
                <a:ext cx="508684" cy="508684"/>
              </a:xfrm>
              <a:prstGeom prst="ellipse">
                <a:avLst/>
              </a:prstGeom>
              <a:solidFill>
                <a:srgbClr val="04C3C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B</a:t>
                </a: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4533700" y="334963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初始阶段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555399" y="3778260"/>
              <a:ext cx="4457499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继续尝试多种方法，并最终确定最优组合，以保持初始用户的不断增长。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83308" y="4711070"/>
            <a:ext cx="5525707" cy="1187633"/>
            <a:chOff x="2816184" y="4539959"/>
            <a:chExt cx="5525707" cy="1187633"/>
          </a:xfrm>
        </p:grpSpPr>
        <p:grpSp>
          <p:nvGrpSpPr>
            <p:cNvPr id="24" name="组合 23"/>
            <p:cNvGrpSpPr/>
            <p:nvPr/>
          </p:nvGrpSpPr>
          <p:grpSpPr>
            <a:xfrm>
              <a:off x="2816184" y="4568370"/>
              <a:ext cx="812800" cy="812800"/>
              <a:chOff x="1990711" y="2246848"/>
              <a:chExt cx="812800" cy="812800"/>
            </a:xfrm>
          </p:grpSpPr>
          <p:sp>
            <p:nvSpPr>
              <p:cNvPr id="27" name="Oval 12"/>
              <p:cNvSpPr/>
              <p:nvPr/>
            </p:nvSpPr>
            <p:spPr>
              <a:xfrm>
                <a:off x="1990711" y="2246848"/>
                <a:ext cx="812800" cy="8128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sx="102000" sy="102000" algn="ctr" rotWithShape="0">
                  <a:srgbClr val="FFFFFF">
                    <a:lumMod val="75000"/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09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Oval 13"/>
              <p:cNvSpPr/>
              <p:nvPr/>
            </p:nvSpPr>
            <p:spPr>
              <a:xfrm>
                <a:off x="2142769" y="2399925"/>
                <a:ext cx="508684" cy="508684"/>
              </a:xfrm>
              <a:prstGeom prst="ellipse">
                <a:avLst/>
              </a:prstGeom>
              <a:solidFill>
                <a:srgbClr val="02294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09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3748870" y="453995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加速阶段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748870" y="4940069"/>
              <a:ext cx="4593021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粉丝数量持续上涨，延续起步期的推广方法，稳定获取流量。</a:t>
              </a:r>
            </a:p>
          </p:txBody>
        </p:sp>
      </p:grpSp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岗位认知规划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明月 9"/>
          <p:cNvSpPr txBox="1"/>
          <p:nvPr/>
        </p:nvSpPr>
        <p:spPr>
          <a:xfrm>
            <a:off x="2396490" y="2334260"/>
            <a:ext cx="7399020" cy="10147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3E7D9C">
                    <a:alpha val="25000"/>
                  </a:srgb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n w="0" cmpd="sng">
                  <a:noFill/>
                  <a:prstDash val="solid"/>
                </a:ln>
                <a:solidFill>
                  <a:srgbClr val="022943"/>
                </a:solidFill>
                <a:cs typeface="+mn-ea"/>
                <a:sym typeface="+mn-lt"/>
              </a:rPr>
              <a:t>演示结束</a:t>
            </a:r>
            <a:r>
              <a:rPr lang="en-US" altLang="zh-CN" sz="6000" b="1" dirty="0">
                <a:ln w="0" cmpd="sng">
                  <a:noFill/>
                  <a:prstDash val="solid"/>
                </a:ln>
                <a:solidFill>
                  <a:srgbClr val="022943"/>
                </a:solidFill>
                <a:cs typeface="+mn-ea"/>
                <a:sym typeface="+mn-lt"/>
              </a:rPr>
              <a:t> </a:t>
            </a:r>
            <a:r>
              <a:rPr lang="zh-CN" altLang="en-US" sz="6000" b="1" dirty="0">
                <a:ln w="0" cmpd="sng">
                  <a:noFill/>
                  <a:prstDash val="solid"/>
                </a:ln>
                <a:solidFill>
                  <a:srgbClr val="022943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8" name="明月 15"/>
          <p:cNvSpPr txBox="1"/>
          <p:nvPr/>
        </p:nvSpPr>
        <p:spPr>
          <a:xfrm>
            <a:off x="2595880" y="3263900"/>
            <a:ext cx="70002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ts val="1920"/>
              </a:lnSpc>
            </a:pPr>
            <a:r>
              <a:rPr lang="zh-CN" altLang="en-US" sz="1000" cap="all" spc="15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cs typeface="+mn-ea"/>
                <a:sym typeface="+mn-lt"/>
              </a:rPr>
              <a:t>Simple complete framework of graduation thesis defense template PPT, rice husk son bright moon design.Simple complete framework of graduation thesis defense template PPT, rice husk son bright moon design.</a:t>
            </a:r>
          </a:p>
          <a:p>
            <a:pPr algn="ctr" fontAlgn="auto">
              <a:lnSpc>
                <a:spcPts val="1920"/>
              </a:lnSpc>
            </a:pPr>
            <a:endParaRPr lang="zh-CN" altLang="en-US" sz="1000" cap="all" spc="150" dirty="0">
              <a:solidFill>
                <a:schemeClr val="tx1">
                  <a:lumMod val="75000"/>
                  <a:lumOff val="25000"/>
                </a:schemeClr>
              </a:solidFill>
              <a:uFillTx/>
              <a:cs typeface="+mn-ea"/>
              <a:sym typeface="+mn-lt"/>
            </a:endParaRPr>
          </a:p>
        </p:txBody>
      </p:sp>
      <p:sp>
        <p:nvSpPr>
          <p:cNvPr id="20" name="明月 9"/>
          <p:cNvSpPr txBox="1"/>
          <p:nvPr/>
        </p:nvSpPr>
        <p:spPr>
          <a:xfrm>
            <a:off x="3849370" y="1809750"/>
            <a:ext cx="449326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面试简历</a:t>
            </a:r>
            <a:r>
              <a:rPr lang="en-US" altLang="zh-CN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面试模板</a:t>
            </a:r>
            <a:r>
              <a:rPr lang="en-US" altLang="zh-CN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复试面试</a:t>
            </a:r>
          </a:p>
        </p:txBody>
      </p:sp>
      <p:sp>
        <p:nvSpPr>
          <p:cNvPr id="9" name="明月 9"/>
          <p:cNvSpPr txBox="1"/>
          <p:nvPr/>
        </p:nvSpPr>
        <p:spPr>
          <a:xfrm>
            <a:off x="4048760" y="4462145"/>
            <a:ext cx="19177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D8D8E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ts val="2500"/>
              </a:lnSpc>
            </a:pPr>
            <a:r>
              <a:rPr lang="zh-CN" altLang="en-US" b="1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学生</a:t>
            </a:r>
            <a:r>
              <a:rPr lang="zh-CN" altLang="en-US" b="1" dirty="0" smtClean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endParaRPr lang="zh-CN" altLang="en-US" dirty="0">
              <a:ln w="0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9" name="图片 24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70" y="4517390"/>
            <a:ext cx="300990" cy="300990"/>
          </a:xfrm>
          <a:prstGeom prst="rect">
            <a:avLst/>
          </a:prstGeom>
        </p:spPr>
      </p:pic>
      <p:sp>
        <p:nvSpPr>
          <p:cNvPr id="22" name="明月 9"/>
          <p:cNvSpPr txBox="1"/>
          <p:nvPr/>
        </p:nvSpPr>
        <p:spPr>
          <a:xfrm>
            <a:off x="6537960" y="4462145"/>
            <a:ext cx="2473960" cy="4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D8D8E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 fontAlgn="auto">
              <a:lnSpc>
                <a:spcPts val="2500"/>
              </a:lnSpc>
            </a:pPr>
            <a:r>
              <a:rPr lang="zh-CN" altLang="en-US" b="1" dirty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报考专业</a:t>
            </a:r>
            <a:r>
              <a:rPr lang="zh-CN" altLang="en-US" b="1" dirty="0" smtClean="0">
                <a:ln w="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endParaRPr lang="zh-CN" altLang="en-US" dirty="0">
              <a:ln w="0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245860" y="4521835"/>
            <a:ext cx="292100" cy="292100"/>
            <a:chOff x="5472" y="6828"/>
            <a:chExt cx="460" cy="460"/>
          </a:xfrm>
        </p:grpSpPr>
        <p:sp>
          <p:nvSpPr>
            <p:cNvPr id="23" name="椭圆 22"/>
            <p:cNvSpPr/>
            <p:nvPr/>
          </p:nvSpPr>
          <p:spPr>
            <a:xfrm flipH="1">
              <a:off x="5472" y="6828"/>
              <a:ext cx="460" cy="460"/>
            </a:xfrm>
            <a:prstGeom prst="ellipse">
              <a:avLst/>
            </a:prstGeom>
            <a:solidFill>
              <a:srgbClr val="022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1" name="图片 29" descr="图形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1" y="6884"/>
              <a:ext cx="282" cy="35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1"/>
      <p:bldP spid="20" grpId="0" bldLvl="0" animBg="1"/>
      <p:bldP spid="9" grpId="1" bldLvl="0" animBg="1"/>
      <p:bldP spid="22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58073" y="1115219"/>
            <a:ext cx="3959091" cy="829945"/>
            <a:chOff x="5022683" y="2159124"/>
            <a:chExt cx="3959091" cy="829945"/>
          </a:xfrm>
        </p:grpSpPr>
        <p:sp>
          <p:nvSpPr>
            <p:cNvPr id="5" name="文本框 4"/>
            <p:cNvSpPr txBox="1"/>
            <p:nvPr/>
          </p:nvSpPr>
          <p:spPr>
            <a:xfrm>
              <a:off x="5022683" y="2159124"/>
              <a:ext cx="2486526" cy="8299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800" b="1" spc="600" dirty="0">
                  <a:solidFill>
                    <a:srgbClr val="022943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495248" y="2430543"/>
              <a:ext cx="248652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22943"/>
                  </a:solidFill>
                  <a:cs typeface="+mn-ea"/>
                  <a:sym typeface="+mn-lt"/>
                </a:rPr>
                <a:t>/ CONTENTS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001519" y="2743835"/>
            <a:ext cx="3843354" cy="1015365"/>
            <a:chOff x="4273" y="-59"/>
            <a:chExt cx="6053" cy="1599"/>
          </a:xfrm>
        </p:grpSpPr>
        <p:grpSp>
          <p:nvGrpSpPr>
            <p:cNvPr id="36" name="组合 35"/>
            <p:cNvGrpSpPr/>
            <p:nvPr/>
          </p:nvGrpSpPr>
          <p:grpSpPr>
            <a:xfrm>
              <a:off x="5657" y="1"/>
              <a:ext cx="4669" cy="1200"/>
              <a:chOff x="2686536" y="3266151"/>
              <a:chExt cx="2964782" cy="7623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686838" y="3266151"/>
                <a:ext cx="2320264" cy="522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rgbClr val="022943"/>
                    </a:solidFill>
                    <a:cs typeface="+mn-ea"/>
                    <a:sym typeface="+mn-lt"/>
                  </a:rPr>
                  <a:t>个人基本信息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686536" y="3814443"/>
                <a:ext cx="2964782" cy="21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cap="all" spc="300" dirty="0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Lorem ipsum dolor sit </a:t>
                </a:r>
                <a:r>
                  <a:rPr lang="en-US" altLang="zh-CN" sz="800" cap="all" spc="300" dirty="0" err="1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amet</a:t>
                </a:r>
                <a:endParaRPr lang="en-US" altLang="zh-CN" sz="800" i="1" cap="all" spc="300" dirty="0" err="1">
                  <a:solidFill>
                    <a:srgbClr val="022943"/>
                  </a:solidFill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4273" y="-59"/>
              <a:ext cx="1518" cy="1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6000" cap="all" dirty="0" smtClean="0">
                  <a:solidFill>
                    <a:srgbClr val="022943">
                      <a:alpha val="30000"/>
                    </a:srgbClr>
                  </a:solidFill>
                  <a:cs typeface="+mn-ea"/>
                  <a:sym typeface="+mn-lt"/>
                </a:rPr>
                <a:t>01</a:t>
              </a:r>
              <a:endParaRPr lang="en-US" altLang="zh-CN" sz="6000" b="1" cap="all" dirty="0" smtClean="0">
                <a:solidFill>
                  <a:srgbClr val="022943">
                    <a:alpha val="3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20791" y="2743835"/>
            <a:ext cx="3945591" cy="1015365"/>
            <a:chOff x="4273" y="-59"/>
            <a:chExt cx="6214" cy="1599"/>
          </a:xfrm>
        </p:grpSpPr>
        <p:grpSp>
          <p:nvGrpSpPr>
            <p:cNvPr id="3" name="组合 2"/>
            <p:cNvGrpSpPr/>
            <p:nvPr/>
          </p:nvGrpSpPr>
          <p:grpSpPr>
            <a:xfrm>
              <a:off x="5657" y="154"/>
              <a:ext cx="4830" cy="1047"/>
              <a:chOff x="2686838" y="3363422"/>
              <a:chExt cx="3066727" cy="665097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686838" y="3363422"/>
                <a:ext cx="2320448" cy="522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rgbClr val="022943"/>
                    </a:solidFill>
                    <a:cs typeface="+mn-ea"/>
                    <a:sym typeface="+mn-lt"/>
                  </a:rPr>
                  <a:t>个人校园经历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788783" y="3814443"/>
                <a:ext cx="2964782" cy="21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cap="all" spc="300" dirty="0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Lorem ipsum dolor sit </a:t>
                </a:r>
                <a:r>
                  <a:rPr lang="en-US" altLang="zh-CN" sz="800" cap="all" spc="300" dirty="0" err="1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amet</a:t>
                </a:r>
                <a:endParaRPr lang="en-US" altLang="zh-CN" sz="800" i="1" cap="all" spc="300" dirty="0" err="1">
                  <a:solidFill>
                    <a:srgbClr val="022943"/>
                  </a:solidFill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273" y="-59"/>
              <a:ext cx="1518" cy="1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6000" cap="all" dirty="0" smtClean="0">
                  <a:solidFill>
                    <a:srgbClr val="022943">
                      <a:alpha val="30000"/>
                    </a:srgbClr>
                  </a:solidFill>
                  <a:cs typeface="+mn-ea"/>
                  <a:sym typeface="+mn-lt"/>
                </a:rPr>
                <a:t>02</a:t>
              </a:r>
              <a:endParaRPr lang="en-US" altLang="zh-CN" sz="6000" b="1" cap="all" dirty="0" smtClean="0">
                <a:solidFill>
                  <a:srgbClr val="022943">
                    <a:alpha val="30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01520" y="3997960"/>
            <a:ext cx="3843356" cy="1015365"/>
            <a:chOff x="4273" y="-59"/>
            <a:chExt cx="6053" cy="1599"/>
          </a:xfrm>
        </p:grpSpPr>
        <p:grpSp>
          <p:nvGrpSpPr>
            <p:cNvPr id="11" name="组合 10"/>
            <p:cNvGrpSpPr/>
            <p:nvPr/>
          </p:nvGrpSpPr>
          <p:grpSpPr>
            <a:xfrm>
              <a:off x="5657" y="154"/>
              <a:ext cx="4669" cy="1047"/>
              <a:chOff x="2686541" y="3363422"/>
              <a:chExt cx="2964782" cy="665097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686838" y="3363422"/>
                <a:ext cx="2320448" cy="522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800" b="1" dirty="0">
                    <a:solidFill>
                      <a:srgbClr val="022943"/>
                    </a:solidFill>
                    <a:cs typeface="+mn-ea"/>
                    <a:sym typeface="+mn-lt"/>
                  </a:rPr>
                  <a:t>工作实践经历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6541" y="3814443"/>
                <a:ext cx="2964782" cy="21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cap="all" spc="300" dirty="0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Lorem ipsum dolor sit </a:t>
                </a:r>
                <a:r>
                  <a:rPr lang="en-US" altLang="zh-CN" sz="800" cap="all" spc="300" dirty="0" err="1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amet</a:t>
                </a:r>
                <a:endParaRPr lang="en-US" altLang="zh-CN" sz="800" i="1" cap="all" spc="300" dirty="0" err="1">
                  <a:solidFill>
                    <a:srgbClr val="022943"/>
                  </a:solidFill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273" y="-59"/>
              <a:ext cx="1518" cy="1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6000" cap="all" dirty="0" smtClean="0">
                  <a:solidFill>
                    <a:srgbClr val="022943">
                      <a:alpha val="33000"/>
                    </a:srgbClr>
                  </a:solidFill>
                  <a:cs typeface="+mn-ea"/>
                  <a:sym typeface="+mn-lt"/>
                </a:rPr>
                <a:t>03</a:t>
              </a:r>
              <a:endParaRPr lang="en-US" altLang="zh-CN" sz="6000" b="1" cap="all" dirty="0" smtClean="0">
                <a:solidFill>
                  <a:srgbClr val="022943">
                    <a:alpha val="33000"/>
                  </a:srgb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20791" y="3997960"/>
            <a:ext cx="3945591" cy="1015365"/>
            <a:chOff x="4273" y="-59"/>
            <a:chExt cx="6214" cy="1599"/>
          </a:xfrm>
        </p:grpSpPr>
        <p:grpSp>
          <p:nvGrpSpPr>
            <p:cNvPr id="16" name="组合 15"/>
            <p:cNvGrpSpPr/>
            <p:nvPr/>
          </p:nvGrpSpPr>
          <p:grpSpPr>
            <a:xfrm>
              <a:off x="5657" y="154"/>
              <a:ext cx="4830" cy="1047"/>
              <a:chOff x="2686838" y="3363422"/>
              <a:chExt cx="3066727" cy="66509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2686838" y="3363422"/>
                <a:ext cx="2339033" cy="52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800" b="1" dirty="0" smtClean="0">
                    <a:solidFill>
                      <a:srgbClr val="022943"/>
                    </a:solidFill>
                    <a:cs typeface="+mn-ea"/>
                    <a:sym typeface="+mn-lt"/>
                  </a:rPr>
                  <a:t>读研认知</a:t>
                </a:r>
                <a:r>
                  <a:rPr lang="zh-CN" altLang="en-US" sz="2800" b="1" dirty="0">
                    <a:solidFill>
                      <a:srgbClr val="022943"/>
                    </a:solidFill>
                    <a:cs typeface="+mn-ea"/>
                    <a:sym typeface="+mn-lt"/>
                  </a:rPr>
                  <a:t>规划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788783" y="3814443"/>
                <a:ext cx="2964782" cy="21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cap="all" spc="300" dirty="0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Lorem ipsum dolor sit </a:t>
                </a:r>
                <a:r>
                  <a:rPr lang="en-US" altLang="zh-CN" sz="800" cap="all" spc="300" dirty="0" err="1">
                    <a:solidFill>
                      <a:srgbClr val="022943"/>
                    </a:solidFill>
                    <a:uFillTx/>
                    <a:cs typeface="+mn-ea"/>
                    <a:sym typeface="+mn-lt"/>
                  </a:rPr>
                  <a:t>amet</a:t>
                </a:r>
                <a:endParaRPr lang="en-US" altLang="zh-CN" sz="800" i="1" cap="all" spc="300" dirty="0" err="1">
                  <a:solidFill>
                    <a:srgbClr val="022943"/>
                  </a:solidFill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4273" y="-59"/>
              <a:ext cx="1518" cy="1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6000" cap="all" dirty="0" smtClean="0">
                  <a:solidFill>
                    <a:srgbClr val="022943">
                      <a:alpha val="30000"/>
                    </a:srgbClr>
                  </a:solidFill>
                  <a:cs typeface="+mn-ea"/>
                  <a:sym typeface="+mn-lt"/>
                </a:rPr>
                <a:t>04</a:t>
              </a:r>
              <a:endParaRPr lang="en-US" altLang="zh-CN" sz="6000" b="1" cap="all" dirty="0" smtClean="0">
                <a:solidFill>
                  <a:srgbClr val="022943">
                    <a:alpha val="30000"/>
                  </a:srgb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5533390" y="1605280"/>
            <a:ext cx="1125220" cy="112522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cs typeface="+mn-ea"/>
                <a:sym typeface="+mn-lt"/>
              </a:rPr>
              <a:t>1</a:t>
            </a:r>
          </a:p>
        </p:txBody>
      </p:sp>
      <p:sp>
        <p:nvSpPr>
          <p:cNvPr id="448" name="文本框"/>
          <p:cNvSpPr txBox="1">
            <a:spLocks noGrp="1"/>
          </p:cNvSpPr>
          <p:nvPr/>
        </p:nvSpPr>
        <p:spPr>
          <a:xfrm>
            <a:off x="3642360" y="3702685"/>
            <a:ext cx="4907280" cy="82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25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</a:p>
        </p:txBody>
      </p:sp>
      <p:sp>
        <p:nvSpPr>
          <p:cNvPr id="20" name="标题 7"/>
          <p:cNvSpPr>
            <a:spLocks noGrp="1"/>
          </p:cNvSpPr>
          <p:nvPr/>
        </p:nvSpPr>
        <p:spPr>
          <a:xfrm>
            <a:off x="3609975" y="3197225"/>
            <a:ext cx="4973320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>
                <a:solidFill>
                  <a:srgbClr val="022943"/>
                </a:solidFill>
                <a:latin typeface="+mn-lt"/>
                <a:ea typeface="+mn-ea"/>
                <a:cs typeface="+mn-ea"/>
                <a:sym typeface="+mn-lt"/>
              </a:rPr>
              <a:t>个人基本信息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369560" y="4664710"/>
            <a:ext cx="1454785" cy="147320"/>
          </a:xfrm>
          <a:prstGeom prst="roundRect">
            <a:avLst>
              <a:gd name="adj" fmla="val 50000"/>
            </a:avLst>
          </a:prstGeom>
          <a:solidFill>
            <a:srgbClr val="04C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build="p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个人基本信息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53614" y="1971041"/>
            <a:ext cx="3781098" cy="3542030"/>
            <a:chOff x="367137" y="1412480"/>
            <a:chExt cx="4061888" cy="3805066"/>
          </a:xfrm>
          <a:solidFill>
            <a:srgbClr val="04C3CD"/>
          </a:solidFill>
        </p:grpSpPr>
        <p:sp>
          <p:nvSpPr>
            <p:cNvPr id="20" name="形状"/>
            <p:cNvSpPr/>
            <p:nvPr/>
          </p:nvSpPr>
          <p:spPr>
            <a:xfrm>
              <a:off x="1874381" y="2040400"/>
              <a:ext cx="2554644" cy="2610667"/>
            </a:xfrm>
            <a:prstGeom prst="halfFrame">
              <a:avLst>
                <a:gd name="adj1" fmla="val 8772"/>
                <a:gd name="adj2" fmla="val 92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id-ID" kern="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21" name="图片占位符 6" descr="C:\Users\李曼\Desktop\1.jpg1"/>
            <p:cNvPicPr>
              <a:picLocks noChangeAspect="1"/>
            </p:cNvPicPr>
            <p:nvPr/>
          </p:nvPicPr>
          <p:blipFill>
            <a:blip r:embed="rId3"/>
            <a:srcRect l="16669" r="16669"/>
            <a:stretch>
              <a:fillRect/>
            </a:stretch>
          </p:blipFill>
          <p:spPr>
            <a:xfrm>
              <a:off x="367137" y="1412480"/>
              <a:ext cx="3805066" cy="3805066"/>
            </a:xfrm>
            <a:custGeom>
              <a:avLst/>
              <a:gdLst>
                <a:gd name="connsiteX0" fmla="*/ 2996868 w 5993736"/>
                <a:gd name="connsiteY0" fmla="*/ 0 h 5993736"/>
                <a:gd name="connsiteX1" fmla="*/ 3829033 w 5993736"/>
                <a:gd name="connsiteY1" fmla="*/ 344694 h 5993736"/>
                <a:gd name="connsiteX2" fmla="*/ 5649043 w 5993736"/>
                <a:gd name="connsiteY2" fmla="*/ 2164703 h 5993736"/>
                <a:gd name="connsiteX3" fmla="*/ 5649043 w 5993736"/>
                <a:gd name="connsiteY3" fmla="*/ 3829033 h 5993736"/>
                <a:gd name="connsiteX4" fmla="*/ 3829033 w 5993736"/>
                <a:gd name="connsiteY4" fmla="*/ 5649043 h 5993736"/>
                <a:gd name="connsiteX5" fmla="*/ 2164703 w 5993736"/>
                <a:gd name="connsiteY5" fmla="*/ 5649043 h 5993736"/>
                <a:gd name="connsiteX6" fmla="*/ 344694 w 5993736"/>
                <a:gd name="connsiteY6" fmla="*/ 3829033 h 5993736"/>
                <a:gd name="connsiteX7" fmla="*/ 344694 w 5993736"/>
                <a:gd name="connsiteY7" fmla="*/ 2164703 h 5993736"/>
                <a:gd name="connsiteX8" fmla="*/ 2164703 w 5993736"/>
                <a:gd name="connsiteY8" fmla="*/ 344694 h 5993736"/>
                <a:gd name="connsiteX9" fmla="*/ 2996868 w 5993736"/>
                <a:gd name="connsiteY9" fmla="*/ 0 h 599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93736" h="5993736">
                  <a:moveTo>
                    <a:pt x="2996868" y="0"/>
                  </a:moveTo>
                  <a:cubicBezTo>
                    <a:pt x="3298053" y="0"/>
                    <a:pt x="3599237" y="114898"/>
                    <a:pt x="3829033" y="344694"/>
                  </a:cubicBezTo>
                  <a:lnTo>
                    <a:pt x="5649043" y="2164703"/>
                  </a:lnTo>
                  <a:cubicBezTo>
                    <a:pt x="6108634" y="2624295"/>
                    <a:pt x="6108634" y="3369441"/>
                    <a:pt x="5649043" y="3829033"/>
                  </a:cubicBezTo>
                  <a:lnTo>
                    <a:pt x="3829033" y="5649043"/>
                  </a:lnTo>
                  <a:cubicBezTo>
                    <a:pt x="3369441" y="6108634"/>
                    <a:pt x="2624295" y="6108634"/>
                    <a:pt x="2164703" y="5649043"/>
                  </a:cubicBezTo>
                  <a:lnTo>
                    <a:pt x="344694" y="3829033"/>
                  </a:lnTo>
                  <a:cubicBezTo>
                    <a:pt x="-114898" y="3369441"/>
                    <a:pt x="-114898" y="2624295"/>
                    <a:pt x="344694" y="2164703"/>
                  </a:cubicBezTo>
                  <a:lnTo>
                    <a:pt x="2164703" y="344694"/>
                  </a:lnTo>
                  <a:cubicBezTo>
                    <a:pt x="2394499" y="114898"/>
                    <a:pt x="2695684" y="0"/>
                    <a:pt x="2996868" y="0"/>
                  </a:cubicBezTo>
                  <a:close/>
                </a:path>
              </a:pathLst>
            </a:custGeom>
            <a:grpFill/>
            <a:effectLst>
              <a:outerShdw blurRad="635000" algn="ctr" rotWithShape="0">
                <a:prstClr val="black">
                  <a:alpha val="15000"/>
                </a:prstClr>
              </a:outerShdw>
            </a:effectLst>
          </p:spPr>
        </p:pic>
        <p:sp>
          <p:nvSpPr>
            <p:cNvPr id="22" name="形状"/>
            <p:cNvSpPr/>
            <p:nvPr/>
          </p:nvSpPr>
          <p:spPr>
            <a:xfrm rot="10800000">
              <a:off x="1874381" y="2023465"/>
              <a:ext cx="2554644" cy="2610667"/>
            </a:xfrm>
            <a:prstGeom prst="halfFrame">
              <a:avLst>
                <a:gd name="adj1" fmla="val 8772"/>
                <a:gd name="adj2" fmla="val 921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id-ID" kern="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97022" y="2555329"/>
            <a:ext cx="4977388" cy="2504095"/>
            <a:chOff x="6011592" y="2557667"/>
            <a:chExt cx="4977388" cy="2504095"/>
          </a:xfrm>
        </p:grpSpPr>
        <p:grpSp>
          <p:nvGrpSpPr>
            <p:cNvPr id="25" name="组合 24"/>
            <p:cNvGrpSpPr/>
            <p:nvPr/>
          </p:nvGrpSpPr>
          <p:grpSpPr>
            <a:xfrm>
              <a:off x="6011592" y="2557667"/>
              <a:ext cx="4711632" cy="1742666"/>
              <a:chOff x="5117432" y="2624423"/>
              <a:chExt cx="4711632" cy="1742666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117432" y="2624423"/>
                <a:ext cx="14020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姓名：稻壳儿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797739" y="2624423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年龄：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23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岁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117432" y="3092460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现居地：广州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117432" y="4028535"/>
                <a:ext cx="1946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电话：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12345678910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117432" y="3560497"/>
                <a:ext cx="1535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工作经验：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年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797739" y="4028535"/>
                <a:ext cx="1946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邮箱：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12345678910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7797739" y="3092460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专业：电子商务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797739" y="3560497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毕业院校：广州大学</a:t>
                </a: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6031832" y="4315019"/>
              <a:ext cx="4957148" cy="746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座右铭：</a:t>
              </a:r>
              <a:r>
                <a:rPr lang="en-US" altLang="zh-CN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Opportunities are always reserved for those who are prepared.</a:t>
              </a: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（机会总是留给有准备的人。）</a:t>
              </a:r>
              <a:endParaRPr lang="en-US" altLang="zh-CN" sz="1200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5000" decel="7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accel="25000" decel="7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个人基本信息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753978" y="1989611"/>
            <a:ext cx="2684044" cy="3638326"/>
            <a:chOff x="4753978" y="1719736"/>
            <a:chExt cx="2684044" cy="3638326"/>
          </a:xfrm>
        </p:grpSpPr>
        <p:sp>
          <p:nvSpPr>
            <p:cNvPr id="27" name="矩形: 圆角 26"/>
            <p:cNvSpPr/>
            <p:nvPr/>
          </p:nvSpPr>
          <p:spPr>
            <a:xfrm>
              <a:off x="4753978" y="1719736"/>
              <a:ext cx="2684044" cy="3638326"/>
            </a:xfrm>
            <a:prstGeom prst="roundRect">
              <a:avLst>
                <a:gd name="adj" fmla="val 11426"/>
              </a:avLst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143000" dir="5400000" sx="80000" sy="80000" algn="t" rotWithShape="0">
                <a:sysClr val="windowText" lastClr="000000">
                  <a:lumMod val="95000"/>
                  <a:lumOff val="5000"/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5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5357622" y="4511015"/>
              <a:ext cx="1482908" cy="3694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371600" dir="5400000" sx="80000" sy="8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lvl="0" algn="ctr" defTabSz="285750">
                <a:defRPr/>
              </a:pPr>
              <a:r>
                <a:rPr lang="zh-CN" altLang="en-US" sz="20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善于沟通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54405" y="2197514"/>
              <a:ext cx="2483191" cy="20227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outerShdw blurRad="1270000" dist="1371600" dir="5400000" sx="80000" sy="8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ctr" defTabSz="285750">
                <a:defRPr sz="1750">
                  <a:solidFill>
                    <a:prstClr val="white"/>
                  </a:solidFill>
                  <a:latin typeface="Calibri" panose="020F0502020204030204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rPr>
                <a:t>“善于与他人交往，爱好广泛”是我的个人爱好“以最短的时间达到最优的效果，果断干练”是我工作中对自己的要求，也是我一直追求的目标。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31954" y="1989611"/>
            <a:ext cx="2684044" cy="3638326"/>
            <a:chOff x="1331954" y="1719736"/>
            <a:chExt cx="2684044" cy="3638326"/>
          </a:xfrm>
        </p:grpSpPr>
        <p:sp>
          <p:nvSpPr>
            <p:cNvPr id="36" name="矩形: 圆角 35"/>
            <p:cNvSpPr/>
            <p:nvPr/>
          </p:nvSpPr>
          <p:spPr>
            <a:xfrm>
              <a:off x="1331954" y="1719736"/>
              <a:ext cx="2684044" cy="3638326"/>
            </a:xfrm>
            <a:prstGeom prst="roundRect">
              <a:avLst>
                <a:gd name="adj" fmla="val 11426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143000" dir="5400000" sx="80000" sy="80000" algn="t" rotWithShape="0">
                <a:sysClr val="windowText" lastClr="000000">
                  <a:lumMod val="95000"/>
                  <a:lumOff val="5000"/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5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矩形: 圆角 36"/>
            <p:cNvSpPr/>
            <p:nvPr/>
          </p:nvSpPr>
          <p:spPr>
            <a:xfrm>
              <a:off x="1935598" y="4511015"/>
              <a:ext cx="1482908" cy="369432"/>
            </a:xfrm>
            <a:prstGeom prst="roundRect">
              <a:avLst>
                <a:gd name="adj" fmla="val 50000"/>
              </a:avLst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371600" dir="5400000" sx="80000" sy="8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lvl="0" algn="ctr" defTabSz="285750"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cs typeface="+mn-ea"/>
                  <a:sym typeface="+mn-lt"/>
                </a:rPr>
                <a:t>积极进取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32381" y="2197514"/>
              <a:ext cx="2483191" cy="20227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outerShdw blurRad="1270000" dist="1371600" dir="5400000" sx="80000" sy="8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ctr" defTabSz="285750">
                <a:defRPr sz="1750">
                  <a:solidFill>
                    <a:prstClr val="white"/>
                  </a:solidFill>
                  <a:latin typeface="Calibri" panose="020F0502020204030204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勇于进取</a:t>
              </a:r>
              <a:r>
                <a:rPr lang="en-US" altLang="zh-CN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,</a:t>
              </a: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不断创新”是我个人一贯的工作作风</a:t>
              </a:r>
              <a:r>
                <a:rPr lang="en-US" altLang="zh-CN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.</a:t>
              </a: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。“脚踏实地，认真细致”是我一向的工作态度。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176002" y="1989611"/>
            <a:ext cx="2684044" cy="3638326"/>
            <a:chOff x="1331954" y="1719736"/>
            <a:chExt cx="2684044" cy="3638326"/>
          </a:xfrm>
        </p:grpSpPr>
        <p:sp>
          <p:nvSpPr>
            <p:cNvPr id="40" name="矩形: 圆角 39"/>
            <p:cNvSpPr/>
            <p:nvPr/>
          </p:nvSpPr>
          <p:spPr>
            <a:xfrm>
              <a:off x="1331954" y="1719736"/>
              <a:ext cx="2684044" cy="3638326"/>
            </a:xfrm>
            <a:prstGeom prst="roundRect">
              <a:avLst>
                <a:gd name="adj" fmla="val 11426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143000" dir="5400000" sx="80000" sy="80000" algn="t" rotWithShape="0">
                <a:sysClr val="windowText" lastClr="000000">
                  <a:lumMod val="95000"/>
                  <a:lumOff val="5000"/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5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矩形: 圆角 40"/>
            <p:cNvSpPr/>
            <p:nvPr/>
          </p:nvSpPr>
          <p:spPr>
            <a:xfrm>
              <a:off x="1935598" y="4511015"/>
              <a:ext cx="1482908" cy="369432"/>
            </a:xfrm>
            <a:prstGeom prst="roundRect">
              <a:avLst>
                <a:gd name="adj" fmla="val 50000"/>
              </a:avLst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371600" dir="5400000" sx="80000" sy="8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lvl="0" algn="ctr" defTabSz="285750"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cs typeface="+mn-ea"/>
                  <a:sym typeface="+mn-lt"/>
                </a:rPr>
                <a:t>扬长避短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432381" y="2197514"/>
              <a:ext cx="2483191" cy="20227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outerShdw blurRad="1270000" dist="1371600" dir="5400000" sx="80000" sy="80000" algn="t" rotWithShape="0">
                <a:sysClr val="windowText" lastClr="000000">
                  <a:lumMod val="95000"/>
                  <a:lumOff val="5000"/>
                  <a:alpha val="40000"/>
                </a:sys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ctr" defTabSz="285750">
                <a:defRPr sz="1750">
                  <a:solidFill>
                    <a:prstClr val="white"/>
                  </a:solidFill>
                  <a:latin typeface="Calibri" panose="020F0502020204030204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+mn-ea"/>
                  <a:sym typeface="+mn-lt"/>
                </a:rPr>
                <a:t>看到自己的优点，认识自己的不足，发挥自己的长处，改进自己的不足，我将以饱满的热情投入到崭新的工作中去。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5533390" y="1605280"/>
            <a:ext cx="1125220" cy="112522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cs typeface="+mn-ea"/>
                <a:sym typeface="+mn-lt"/>
              </a:rPr>
              <a:t>2</a:t>
            </a:r>
          </a:p>
        </p:txBody>
      </p:sp>
      <p:sp>
        <p:nvSpPr>
          <p:cNvPr id="448" name="文本框"/>
          <p:cNvSpPr txBox="1">
            <a:spLocks noGrp="1"/>
          </p:cNvSpPr>
          <p:nvPr/>
        </p:nvSpPr>
        <p:spPr>
          <a:xfrm>
            <a:off x="3642360" y="3702685"/>
            <a:ext cx="4907280" cy="82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25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</a:p>
        </p:txBody>
      </p:sp>
      <p:sp>
        <p:nvSpPr>
          <p:cNvPr id="20" name="标题 7"/>
          <p:cNvSpPr>
            <a:spLocks noGrp="1"/>
          </p:cNvSpPr>
          <p:nvPr/>
        </p:nvSpPr>
        <p:spPr>
          <a:xfrm>
            <a:off x="3609975" y="3197225"/>
            <a:ext cx="4973320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>
                <a:solidFill>
                  <a:srgbClr val="022943"/>
                </a:solidFill>
                <a:latin typeface="+mn-lt"/>
                <a:ea typeface="+mn-ea"/>
                <a:cs typeface="+mn-ea"/>
                <a:sym typeface="+mn-lt"/>
              </a:rPr>
              <a:t>个人校园经历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369560" y="4664710"/>
            <a:ext cx="1454785" cy="147320"/>
          </a:xfrm>
          <a:prstGeom prst="roundRect">
            <a:avLst>
              <a:gd name="adj" fmla="val 50000"/>
            </a:avLst>
          </a:prstGeom>
          <a:solidFill>
            <a:srgbClr val="04C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build="p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2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个人校园经历</a:t>
            </a:r>
          </a:p>
        </p:txBody>
      </p:sp>
      <p:pic>
        <p:nvPicPr>
          <p:cNvPr id="3" name="图片 2" descr="sincerely-media-XihOO7UOvy4-unsplash"/>
          <p:cNvPicPr>
            <a:picLocks noChangeAspect="1"/>
          </p:cNvPicPr>
          <p:nvPr/>
        </p:nvPicPr>
        <p:blipFill>
          <a:blip r:embed="rId3"/>
          <a:srcRect t="21183" b="11236"/>
          <a:stretch>
            <a:fillRect/>
          </a:stretch>
        </p:blipFill>
        <p:spPr>
          <a:xfrm>
            <a:off x="5930900" y="1666240"/>
            <a:ext cx="5464175" cy="24618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2635" y="1667510"/>
            <a:ext cx="5168265" cy="2460625"/>
          </a:xfrm>
          <a:prstGeom prst="rect">
            <a:avLst/>
          </a:prstGeom>
          <a:solidFill>
            <a:srgbClr val="04C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8" name="文本框"/>
          <p:cNvSpPr txBox="1">
            <a:spLocks noGrp="1"/>
          </p:cNvSpPr>
          <p:nvPr/>
        </p:nvSpPr>
        <p:spPr>
          <a:xfrm>
            <a:off x="2272030" y="5440045"/>
            <a:ext cx="3756025" cy="1005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活动：创立“稻壳大学校园号”，各学院相关信息等，均取得百人以上报名成果。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标题 7"/>
          <p:cNvSpPr>
            <a:spLocks noGrp="1"/>
          </p:cNvSpPr>
          <p:nvPr/>
        </p:nvSpPr>
        <p:spPr>
          <a:xfrm>
            <a:off x="2142490" y="4853305"/>
            <a:ext cx="2883535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主要运营成果</a:t>
            </a:r>
          </a:p>
        </p:txBody>
      </p:sp>
      <p:sp>
        <p:nvSpPr>
          <p:cNvPr id="10" name="标题 7"/>
          <p:cNvSpPr>
            <a:spLocks noGrp="1"/>
          </p:cNvSpPr>
          <p:nvPr/>
        </p:nvSpPr>
        <p:spPr>
          <a:xfrm>
            <a:off x="1235075" y="2912110"/>
            <a:ext cx="3441700" cy="971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3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稻壳大学校园号创始人</a:t>
            </a:r>
          </a:p>
          <a:p>
            <a:pPr algn="l" fontAlgn="auto">
              <a:lnSpc>
                <a:spcPct val="13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、主要运营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62990" y="5056505"/>
            <a:ext cx="723900" cy="723900"/>
            <a:chOff x="1201" y="6770"/>
            <a:chExt cx="1140" cy="1140"/>
          </a:xfrm>
        </p:grpSpPr>
        <p:sp>
          <p:nvSpPr>
            <p:cNvPr id="15" name="矩形 14"/>
            <p:cNvSpPr/>
            <p:nvPr/>
          </p:nvSpPr>
          <p:spPr>
            <a:xfrm>
              <a:off x="1201" y="6770"/>
              <a:ext cx="1140" cy="1140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al-estate-agent_69889"/>
            <p:cNvSpPr>
              <a:spLocks noChangeAspect="1"/>
            </p:cNvSpPr>
            <p:nvPr/>
          </p:nvSpPr>
          <p:spPr bwMode="auto">
            <a:xfrm>
              <a:off x="1369" y="6975"/>
              <a:ext cx="785" cy="730"/>
            </a:xfrm>
            <a:custGeom>
              <a:avLst/>
              <a:gdLst>
                <a:gd name="connsiteX0" fmla="*/ 362096 w 576922"/>
                <a:gd name="connsiteY0" fmla="*/ 472751 h 536754"/>
                <a:gd name="connsiteX1" fmla="*/ 376350 w 576922"/>
                <a:gd name="connsiteY1" fmla="*/ 536754 h 536754"/>
                <a:gd name="connsiteX2" fmla="*/ 362096 w 576922"/>
                <a:gd name="connsiteY2" fmla="*/ 536754 h 536754"/>
                <a:gd name="connsiteX3" fmla="*/ 214826 w 576922"/>
                <a:gd name="connsiteY3" fmla="*/ 472751 h 536754"/>
                <a:gd name="connsiteX4" fmla="*/ 214826 w 576922"/>
                <a:gd name="connsiteY4" fmla="*/ 536754 h 536754"/>
                <a:gd name="connsiteX5" fmla="*/ 200572 w 576922"/>
                <a:gd name="connsiteY5" fmla="*/ 536754 h 536754"/>
                <a:gd name="connsiteX6" fmla="*/ 288461 w 576922"/>
                <a:gd name="connsiteY6" fmla="*/ 200761 h 536754"/>
                <a:gd name="connsiteX7" fmla="*/ 221958 w 576922"/>
                <a:gd name="connsiteY7" fmla="*/ 267171 h 536754"/>
                <a:gd name="connsiteX8" fmla="*/ 288461 w 576922"/>
                <a:gd name="connsiteY8" fmla="*/ 346317 h 536754"/>
                <a:gd name="connsiteX9" fmla="*/ 354963 w 576922"/>
                <a:gd name="connsiteY9" fmla="*/ 267171 h 536754"/>
                <a:gd name="connsiteX10" fmla="*/ 288461 w 576922"/>
                <a:gd name="connsiteY10" fmla="*/ 200761 h 536754"/>
                <a:gd name="connsiteX11" fmla="*/ 279958 w 576922"/>
                <a:gd name="connsiteY11" fmla="*/ 97355 h 536754"/>
                <a:gd name="connsiteX12" fmla="*/ 296963 w 576922"/>
                <a:gd name="connsiteY12" fmla="*/ 97355 h 536754"/>
                <a:gd name="connsiteX13" fmla="*/ 494649 w 576922"/>
                <a:gd name="connsiteY13" fmla="*/ 267626 h 536754"/>
                <a:gd name="connsiteX14" fmla="*/ 499204 w 576922"/>
                <a:gd name="connsiteY14" fmla="*/ 277481 h 536754"/>
                <a:gd name="connsiteX15" fmla="*/ 499204 w 576922"/>
                <a:gd name="connsiteY15" fmla="*/ 523715 h 536754"/>
                <a:gd name="connsiteX16" fmla="*/ 486147 w 576922"/>
                <a:gd name="connsiteY16" fmla="*/ 536754 h 536754"/>
                <a:gd name="connsiteX17" fmla="*/ 430272 w 576922"/>
                <a:gd name="connsiteY17" fmla="*/ 536754 h 536754"/>
                <a:gd name="connsiteX18" fmla="*/ 398084 w 576922"/>
                <a:gd name="connsiteY18" fmla="*/ 393017 h 536754"/>
                <a:gd name="connsiteX19" fmla="*/ 385634 w 576922"/>
                <a:gd name="connsiteY19" fmla="*/ 376035 h 536754"/>
                <a:gd name="connsiteX20" fmla="*/ 298482 w 576922"/>
                <a:gd name="connsiteY20" fmla="*/ 352231 h 536754"/>
                <a:gd name="connsiteX21" fmla="*/ 291953 w 576922"/>
                <a:gd name="connsiteY21" fmla="*/ 365270 h 536754"/>
                <a:gd name="connsiteX22" fmla="*/ 291801 w 576922"/>
                <a:gd name="connsiteY22" fmla="*/ 365270 h 536754"/>
                <a:gd name="connsiteX23" fmla="*/ 309565 w 576922"/>
                <a:gd name="connsiteY23" fmla="*/ 502943 h 536754"/>
                <a:gd name="connsiteX24" fmla="*/ 290131 w 576922"/>
                <a:gd name="connsiteY24" fmla="*/ 536754 h 536754"/>
                <a:gd name="connsiteX25" fmla="*/ 286791 w 576922"/>
                <a:gd name="connsiteY25" fmla="*/ 536754 h 536754"/>
                <a:gd name="connsiteX26" fmla="*/ 267356 w 576922"/>
                <a:gd name="connsiteY26" fmla="*/ 502943 h 536754"/>
                <a:gd name="connsiteX27" fmla="*/ 285120 w 576922"/>
                <a:gd name="connsiteY27" fmla="*/ 365270 h 536754"/>
                <a:gd name="connsiteX28" fmla="*/ 284969 w 576922"/>
                <a:gd name="connsiteY28" fmla="*/ 365270 h 536754"/>
                <a:gd name="connsiteX29" fmla="*/ 278440 w 576922"/>
                <a:gd name="connsiteY29" fmla="*/ 352231 h 536754"/>
                <a:gd name="connsiteX30" fmla="*/ 191288 w 576922"/>
                <a:gd name="connsiteY30" fmla="*/ 376035 h 536754"/>
                <a:gd name="connsiteX31" fmla="*/ 178838 w 576922"/>
                <a:gd name="connsiteY31" fmla="*/ 393017 h 536754"/>
                <a:gd name="connsiteX32" fmla="*/ 146649 w 576922"/>
                <a:gd name="connsiteY32" fmla="*/ 536754 h 536754"/>
                <a:gd name="connsiteX33" fmla="*/ 90775 w 576922"/>
                <a:gd name="connsiteY33" fmla="*/ 536754 h 536754"/>
                <a:gd name="connsiteX34" fmla="*/ 77717 w 576922"/>
                <a:gd name="connsiteY34" fmla="*/ 523715 h 536754"/>
                <a:gd name="connsiteX35" fmla="*/ 77717 w 576922"/>
                <a:gd name="connsiteY35" fmla="*/ 277481 h 536754"/>
                <a:gd name="connsiteX36" fmla="*/ 82272 w 576922"/>
                <a:gd name="connsiteY36" fmla="*/ 267626 h 536754"/>
                <a:gd name="connsiteX37" fmla="*/ 288461 w 576922"/>
                <a:gd name="connsiteY37" fmla="*/ 0 h 536754"/>
                <a:gd name="connsiteX38" fmla="*/ 305620 w 576922"/>
                <a:gd name="connsiteY38" fmla="*/ 6254 h 536754"/>
                <a:gd name="connsiteX39" fmla="*/ 567855 w 576922"/>
                <a:gd name="connsiteY39" fmla="*/ 231550 h 536754"/>
                <a:gd name="connsiteX40" fmla="*/ 570588 w 576922"/>
                <a:gd name="connsiteY40" fmla="*/ 268392 h 536754"/>
                <a:gd name="connsiteX41" fmla="*/ 550696 w 576922"/>
                <a:gd name="connsiteY41" fmla="*/ 277488 h 536754"/>
                <a:gd name="connsiteX42" fmla="*/ 533690 w 576922"/>
                <a:gd name="connsiteY42" fmla="*/ 271272 h 536754"/>
                <a:gd name="connsiteX43" fmla="*/ 288461 w 576922"/>
                <a:gd name="connsiteY43" fmla="*/ 60683 h 536754"/>
                <a:gd name="connsiteX44" fmla="*/ 43232 w 576922"/>
                <a:gd name="connsiteY44" fmla="*/ 271272 h 536754"/>
                <a:gd name="connsiteX45" fmla="*/ 6334 w 576922"/>
                <a:gd name="connsiteY45" fmla="*/ 268392 h 536754"/>
                <a:gd name="connsiteX46" fmla="*/ 9067 w 576922"/>
                <a:gd name="connsiteY46" fmla="*/ 231550 h 536754"/>
                <a:gd name="connsiteX47" fmla="*/ 271303 w 576922"/>
                <a:gd name="connsiteY47" fmla="*/ 6254 h 536754"/>
                <a:gd name="connsiteX48" fmla="*/ 288461 w 576922"/>
                <a:gd name="connsiteY48" fmla="*/ 0 h 53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76922" h="536754">
                  <a:moveTo>
                    <a:pt x="362096" y="472751"/>
                  </a:moveTo>
                  <a:lnTo>
                    <a:pt x="376350" y="536754"/>
                  </a:lnTo>
                  <a:lnTo>
                    <a:pt x="362096" y="536754"/>
                  </a:lnTo>
                  <a:close/>
                  <a:moveTo>
                    <a:pt x="214826" y="472751"/>
                  </a:moveTo>
                  <a:lnTo>
                    <a:pt x="214826" y="536754"/>
                  </a:lnTo>
                  <a:lnTo>
                    <a:pt x="200572" y="536754"/>
                  </a:lnTo>
                  <a:close/>
                  <a:moveTo>
                    <a:pt x="288461" y="200761"/>
                  </a:moveTo>
                  <a:cubicBezTo>
                    <a:pt x="251717" y="200761"/>
                    <a:pt x="221958" y="230478"/>
                    <a:pt x="221958" y="267171"/>
                  </a:cubicBezTo>
                  <a:cubicBezTo>
                    <a:pt x="221958" y="303712"/>
                    <a:pt x="251717" y="346317"/>
                    <a:pt x="288461" y="346317"/>
                  </a:cubicBezTo>
                  <a:cubicBezTo>
                    <a:pt x="325204" y="346317"/>
                    <a:pt x="354963" y="303712"/>
                    <a:pt x="354963" y="267171"/>
                  </a:cubicBezTo>
                  <a:cubicBezTo>
                    <a:pt x="354963" y="230478"/>
                    <a:pt x="325204" y="200761"/>
                    <a:pt x="288461" y="200761"/>
                  </a:cubicBezTo>
                  <a:close/>
                  <a:moveTo>
                    <a:pt x="279958" y="97355"/>
                  </a:moveTo>
                  <a:cubicBezTo>
                    <a:pt x="284817" y="93109"/>
                    <a:pt x="292105" y="93109"/>
                    <a:pt x="296963" y="97355"/>
                  </a:cubicBezTo>
                  <a:lnTo>
                    <a:pt x="494649" y="267626"/>
                  </a:lnTo>
                  <a:cubicBezTo>
                    <a:pt x="497534" y="270052"/>
                    <a:pt x="499204" y="273691"/>
                    <a:pt x="499204" y="277481"/>
                  </a:cubicBezTo>
                  <a:lnTo>
                    <a:pt x="499204" y="523715"/>
                  </a:lnTo>
                  <a:cubicBezTo>
                    <a:pt x="499204" y="530993"/>
                    <a:pt x="493283" y="536754"/>
                    <a:pt x="486147" y="536754"/>
                  </a:cubicBezTo>
                  <a:lnTo>
                    <a:pt x="430272" y="536754"/>
                  </a:lnTo>
                  <a:lnTo>
                    <a:pt x="398084" y="393017"/>
                  </a:lnTo>
                  <a:cubicBezTo>
                    <a:pt x="396414" y="386194"/>
                    <a:pt x="392314" y="379826"/>
                    <a:pt x="385634" y="376035"/>
                  </a:cubicBezTo>
                  <a:cubicBezTo>
                    <a:pt x="383963" y="375126"/>
                    <a:pt x="346916" y="354808"/>
                    <a:pt x="298482" y="352231"/>
                  </a:cubicBezTo>
                  <a:lnTo>
                    <a:pt x="291953" y="365270"/>
                  </a:lnTo>
                  <a:lnTo>
                    <a:pt x="291801" y="365270"/>
                  </a:lnTo>
                  <a:lnTo>
                    <a:pt x="309565" y="502943"/>
                  </a:lnTo>
                  <a:lnTo>
                    <a:pt x="290131" y="536754"/>
                  </a:lnTo>
                  <a:lnTo>
                    <a:pt x="286791" y="536754"/>
                  </a:lnTo>
                  <a:lnTo>
                    <a:pt x="267356" y="502943"/>
                  </a:lnTo>
                  <a:lnTo>
                    <a:pt x="285120" y="365270"/>
                  </a:lnTo>
                  <a:lnTo>
                    <a:pt x="284969" y="365270"/>
                  </a:lnTo>
                  <a:lnTo>
                    <a:pt x="278440" y="352231"/>
                  </a:lnTo>
                  <a:cubicBezTo>
                    <a:pt x="229853" y="354808"/>
                    <a:pt x="192958" y="375126"/>
                    <a:pt x="191288" y="376035"/>
                  </a:cubicBezTo>
                  <a:cubicBezTo>
                    <a:pt x="184607" y="379826"/>
                    <a:pt x="180508" y="386194"/>
                    <a:pt x="178838" y="393017"/>
                  </a:cubicBezTo>
                  <a:lnTo>
                    <a:pt x="146649" y="536754"/>
                  </a:lnTo>
                  <a:lnTo>
                    <a:pt x="90775" y="536754"/>
                  </a:lnTo>
                  <a:cubicBezTo>
                    <a:pt x="83639" y="536754"/>
                    <a:pt x="77717" y="530993"/>
                    <a:pt x="77717" y="523715"/>
                  </a:cubicBezTo>
                  <a:lnTo>
                    <a:pt x="77717" y="277481"/>
                  </a:lnTo>
                  <a:cubicBezTo>
                    <a:pt x="77717" y="273691"/>
                    <a:pt x="79387" y="270052"/>
                    <a:pt x="82272" y="267626"/>
                  </a:cubicBezTo>
                  <a:close/>
                  <a:moveTo>
                    <a:pt x="288461" y="0"/>
                  </a:moveTo>
                  <a:cubicBezTo>
                    <a:pt x="294573" y="0"/>
                    <a:pt x="300685" y="2085"/>
                    <a:pt x="305620" y="6254"/>
                  </a:cubicBezTo>
                  <a:lnTo>
                    <a:pt x="567855" y="231550"/>
                  </a:lnTo>
                  <a:cubicBezTo>
                    <a:pt x="578787" y="240950"/>
                    <a:pt x="580002" y="257476"/>
                    <a:pt x="570588" y="268392"/>
                  </a:cubicBezTo>
                  <a:cubicBezTo>
                    <a:pt x="565425" y="274456"/>
                    <a:pt x="558137" y="277488"/>
                    <a:pt x="550696" y="277488"/>
                  </a:cubicBezTo>
                  <a:cubicBezTo>
                    <a:pt x="544623" y="277488"/>
                    <a:pt x="538549" y="275517"/>
                    <a:pt x="533690" y="271272"/>
                  </a:cubicBezTo>
                  <a:lnTo>
                    <a:pt x="288461" y="60683"/>
                  </a:lnTo>
                  <a:lnTo>
                    <a:pt x="43232" y="271272"/>
                  </a:lnTo>
                  <a:cubicBezTo>
                    <a:pt x="32299" y="280672"/>
                    <a:pt x="15748" y="279459"/>
                    <a:pt x="6334" y="268392"/>
                  </a:cubicBezTo>
                  <a:cubicBezTo>
                    <a:pt x="-3080" y="257476"/>
                    <a:pt x="-1865" y="240950"/>
                    <a:pt x="9067" y="231550"/>
                  </a:cubicBezTo>
                  <a:lnTo>
                    <a:pt x="271303" y="6254"/>
                  </a:lnTo>
                  <a:cubicBezTo>
                    <a:pt x="276238" y="2085"/>
                    <a:pt x="282350" y="0"/>
                    <a:pt x="2884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文本框"/>
          <p:cNvSpPr txBox="1">
            <a:spLocks noGrp="1"/>
          </p:cNvSpPr>
          <p:nvPr/>
        </p:nvSpPr>
        <p:spPr>
          <a:xfrm>
            <a:off x="7442835" y="5440045"/>
            <a:ext cx="3658235" cy="70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涨粉：从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运营，目前公众号关注人数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8000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余人，基本覆盖在校人数。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8" name="标题 7"/>
          <p:cNvSpPr>
            <a:spLocks noGrp="1"/>
          </p:cNvSpPr>
          <p:nvPr/>
        </p:nvSpPr>
        <p:spPr>
          <a:xfrm>
            <a:off x="7324090" y="4853305"/>
            <a:ext cx="2883535" cy="6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主要运营成果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44590" y="5056505"/>
            <a:ext cx="723900" cy="723900"/>
            <a:chOff x="1201" y="6770"/>
            <a:chExt cx="1140" cy="1140"/>
          </a:xfrm>
        </p:grpSpPr>
        <p:sp>
          <p:nvSpPr>
            <p:cNvPr id="26" name="矩形 25"/>
            <p:cNvSpPr/>
            <p:nvPr/>
          </p:nvSpPr>
          <p:spPr>
            <a:xfrm>
              <a:off x="1201" y="6770"/>
              <a:ext cx="1140" cy="1140"/>
            </a:xfrm>
            <a:prstGeom prst="rect">
              <a:avLst/>
            </a:prstGeom>
            <a:solidFill>
              <a:srgbClr val="04C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real-estate-agent_69889"/>
            <p:cNvSpPr>
              <a:spLocks noChangeAspect="1"/>
            </p:cNvSpPr>
            <p:nvPr/>
          </p:nvSpPr>
          <p:spPr bwMode="auto">
            <a:xfrm>
              <a:off x="1369" y="6975"/>
              <a:ext cx="785" cy="730"/>
            </a:xfrm>
            <a:custGeom>
              <a:avLst/>
              <a:gdLst>
                <a:gd name="connsiteX0" fmla="*/ 362096 w 576922"/>
                <a:gd name="connsiteY0" fmla="*/ 472751 h 536754"/>
                <a:gd name="connsiteX1" fmla="*/ 376350 w 576922"/>
                <a:gd name="connsiteY1" fmla="*/ 536754 h 536754"/>
                <a:gd name="connsiteX2" fmla="*/ 362096 w 576922"/>
                <a:gd name="connsiteY2" fmla="*/ 536754 h 536754"/>
                <a:gd name="connsiteX3" fmla="*/ 214826 w 576922"/>
                <a:gd name="connsiteY3" fmla="*/ 472751 h 536754"/>
                <a:gd name="connsiteX4" fmla="*/ 214826 w 576922"/>
                <a:gd name="connsiteY4" fmla="*/ 536754 h 536754"/>
                <a:gd name="connsiteX5" fmla="*/ 200572 w 576922"/>
                <a:gd name="connsiteY5" fmla="*/ 536754 h 536754"/>
                <a:gd name="connsiteX6" fmla="*/ 288461 w 576922"/>
                <a:gd name="connsiteY6" fmla="*/ 200761 h 536754"/>
                <a:gd name="connsiteX7" fmla="*/ 221958 w 576922"/>
                <a:gd name="connsiteY7" fmla="*/ 267171 h 536754"/>
                <a:gd name="connsiteX8" fmla="*/ 288461 w 576922"/>
                <a:gd name="connsiteY8" fmla="*/ 346317 h 536754"/>
                <a:gd name="connsiteX9" fmla="*/ 354963 w 576922"/>
                <a:gd name="connsiteY9" fmla="*/ 267171 h 536754"/>
                <a:gd name="connsiteX10" fmla="*/ 288461 w 576922"/>
                <a:gd name="connsiteY10" fmla="*/ 200761 h 536754"/>
                <a:gd name="connsiteX11" fmla="*/ 279958 w 576922"/>
                <a:gd name="connsiteY11" fmla="*/ 97355 h 536754"/>
                <a:gd name="connsiteX12" fmla="*/ 296963 w 576922"/>
                <a:gd name="connsiteY12" fmla="*/ 97355 h 536754"/>
                <a:gd name="connsiteX13" fmla="*/ 494649 w 576922"/>
                <a:gd name="connsiteY13" fmla="*/ 267626 h 536754"/>
                <a:gd name="connsiteX14" fmla="*/ 499204 w 576922"/>
                <a:gd name="connsiteY14" fmla="*/ 277481 h 536754"/>
                <a:gd name="connsiteX15" fmla="*/ 499204 w 576922"/>
                <a:gd name="connsiteY15" fmla="*/ 523715 h 536754"/>
                <a:gd name="connsiteX16" fmla="*/ 486147 w 576922"/>
                <a:gd name="connsiteY16" fmla="*/ 536754 h 536754"/>
                <a:gd name="connsiteX17" fmla="*/ 430272 w 576922"/>
                <a:gd name="connsiteY17" fmla="*/ 536754 h 536754"/>
                <a:gd name="connsiteX18" fmla="*/ 398084 w 576922"/>
                <a:gd name="connsiteY18" fmla="*/ 393017 h 536754"/>
                <a:gd name="connsiteX19" fmla="*/ 385634 w 576922"/>
                <a:gd name="connsiteY19" fmla="*/ 376035 h 536754"/>
                <a:gd name="connsiteX20" fmla="*/ 298482 w 576922"/>
                <a:gd name="connsiteY20" fmla="*/ 352231 h 536754"/>
                <a:gd name="connsiteX21" fmla="*/ 291953 w 576922"/>
                <a:gd name="connsiteY21" fmla="*/ 365270 h 536754"/>
                <a:gd name="connsiteX22" fmla="*/ 291801 w 576922"/>
                <a:gd name="connsiteY22" fmla="*/ 365270 h 536754"/>
                <a:gd name="connsiteX23" fmla="*/ 309565 w 576922"/>
                <a:gd name="connsiteY23" fmla="*/ 502943 h 536754"/>
                <a:gd name="connsiteX24" fmla="*/ 290131 w 576922"/>
                <a:gd name="connsiteY24" fmla="*/ 536754 h 536754"/>
                <a:gd name="connsiteX25" fmla="*/ 286791 w 576922"/>
                <a:gd name="connsiteY25" fmla="*/ 536754 h 536754"/>
                <a:gd name="connsiteX26" fmla="*/ 267356 w 576922"/>
                <a:gd name="connsiteY26" fmla="*/ 502943 h 536754"/>
                <a:gd name="connsiteX27" fmla="*/ 285120 w 576922"/>
                <a:gd name="connsiteY27" fmla="*/ 365270 h 536754"/>
                <a:gd name="connsiteX28" fmla="*/ 284969 w 576922"/>
                <a:gd name="connsiteY28" fmla="*/ 365270 h 536754"/>
                <a:gd name="connsiteX29" fmla="*/ 278440 w 576922"/>
                <a:gd name="connsiteY29" fmla="*/ 352231 h 536754"/>
                <a:gd name="connsiteX30" fmla="*/ 191288 w 576922"/>
                <a:gd name="connsiteY30" fmla="*/ 376035 h 536754"/>
                <a:gd name="connsiteX31" fmla="*/ 178838 w 576922"/>
                <a:gd name="connsiteY31" fmla="*/ 393017 h 536754"/>
                <a:gd name="connsiteX32" fmla="*/ 146649 w 576922"/>
                <a:gd name="connsiteY32" fmla="*/ 536754 h 536754"/>
                <a:gd name="connsiteX33" fmla="*/ 90775 w 576922"/>
                <a:gd name="connsiteY33" fmla="*/ 536754 h 536754"/>
                <a:gd name="connsiteX34" fmla="*/ 77717 w 576922"/>
                <a:gd name="connsiteY34" fmla="*/ 523715 h 536754"/>
                <a:gd name="connsiteX35" fmla="*/ 77717 w 576922"/>
                <a:gd name="connsiteY35" fmla="*/ 277481 h 536754"/>
                <a:gd name="connsiteX36" fmla="*/ 82272 w 576922"/>
                <a:gd name="connsiteY36" fmla="*/ 267626 h 536754"/>
                <a:gd name="connsiteX37" fmla="*/ 288461 w 576922"/>
                <a:gd name="connsiteY37" fmla="*/ 0 h 536754"/>
                <a:gd name="connsiteX38" fmla="*/ 305620 w 576922"/>
                <a:gd name="connsiteY38" fmla="*/ 6254 h 536754"/>
                <a:gd name="connsiteX39" fmla="*/ 567855 w 576922"/>
                <a:gd name="connsiteY39" fmla="*/ 231550 h 536754"/>
                <a:gd name="connsiteX40" fmla="*/ 570588 w 576922"/>
                <a:gd name="connsiteY40" fmla="*/ 268392 h 536754"/>
                <a:gd name="connsiteX41" fmla="*/ 550696 w 576922"/>
                <a:gd name="connsiteY41" fmla="*/ 277488 h 536754"/>
                <a:gd name="connsiteX42" fmla="*/ 533690 w 576922"/>
                <a:gd name="connsiteY42" fmla="*/ 271272 h 536754"/>
                <a:gd name="connsiteX43" fmla="*/ 288461 w 576922"/>
                <a:gd name="connsiteY43" fmla="*/ 60683 h 536754"/>
                <a:gd name="connsiteX44" fmla="*/ 43232 w 576922"/>
                <a:gd name="connsiteY44" fmla="*/ 271272 h 536754"/>
                <a:gd name="connsiteX45" fmla="*/ 6334 w 576922"/>
                <a:gd name="connsiteY45" fmla="*/ 268392 h 536754"/>
                <a:gd name="connsiteX46" fmla="*/ 9067 w 576922"/>
                <a:gd name="connsiteY46" fmla="*/ 231550 h 536754"/>
                <a:gd name="connsiteX47" fmla="*/ 271303 w 576922"/>
                <a:gd name="connsiteY47" fmla="*/ 6254 h 536754"/>
                <a:gd name="connsiteX48" fmla="*/ 288461 w 576922"/>
                <a:gd name="connsiteY48" fmla="*/ 0 h 53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76922" h="536754">
                  <a:moveTo>
                    <a:pt x="362096" y="472751"/>
                  </a:moveTo>
                  <a:lnTo>
                    <a:pt x="376350" y="536754"/>
                  </a:lnTo>
                  <a:lnTo>
                    <a:pt x="362096" y="536754"/>
                  </a:lnTo>
                  <a:close/>
                  <a:moveTo>
                    <a:pt x="214826" y="472751"/>
                  </a:moveTo>
                  <a:lnTo>
                    <a:pt x="214826" y="536754"/>
                  </a:lnTo>
                  <a:lnTo>
                    <a:pt x="200572" y="536754"/>
                  </a:lnTo>
                  <a:close/>
                  <a:moveTo>
                    <a:pt x="288461" y="200761"/>
                  </a:moveTo>
                  <a:cubicBezTo>
                    <a:pt x="251717" y="200761"/>
                    <a:pt x="221958" y="230478"/>
                    <a:pt x="221958" y="267171"/>
                  </a:cubicBezTo>
                  <a:cubicBezTo>
                    <a:pt x="221958" y="303712"/>
                    <a:pt x="251717" y="346317"/>
                    <a:pt x="288461" y="346317"/>
                  </a:cubicBezTo>
                  <a:cubicBezTo>
                    <a:pt x="325204" y="346317"/>
                    <a:pt x="354963" y="303712"/>
                    <a:pt x="354963" y="267171"/>
                  </a:cubicBezTo>
                  <a:cubicBezTo>
                    <a:pt x="354963" y="230478"/>
                    <a:pt x="325204" y="200761"/>
                    <a:pt x="288461" y="200761"/>
                  </a:cubicBezTo>
                  <a:close/>
                  <a:moveTo>
                    <a:pt x="279958" y="97355"/>
                  </a:moveTo>
                  <a:cubicBezTo>
                    <a:pt x="284817" y="93109"/>
                    <a:pt x="292105" y="93109"/>
                    <a:pt x="296963" y="97355"/>
                  </a:cubicBezTo>
                  <a:lnTo>
                    <a:pt x="494649" y="267626"/>
                  </a:lnTo>
                  <a:cubicBezTo>
                    <a:pt x="497534" y="270052"/>
                    <a:pt x="499204" y="273691"/>
                    <a:pt x="499204" y="277481"/>
                  </a:cubicBezTo>
                  <a:lnTo>
                    <a:pt x="499204" y="523715"/>
                  </a:lnTo>
                  <a:cubicBezTo>
                    <a:pt x="499204" y="530993"/>
                    <a:pt x="493283" y="536754"/>
                    <a:pt x="486147" y="536754"/>
                  </a:cubicBezTo>
                  <a:lnTo>
                    <a:pt x="430272" y="536754"/>
                  </a:lnTo>
                  <a:lnTo>
                    <a:pt x="398084" y="393017"/>
                  </a:lnTo>
                  <a:cubicBezTo>
                    <a:pt x="396414" y="386194"/>
                    <a:pt x="392314" y="379826"/>
                    <a:pt x="385634" y="376035"/>
                  </a:cubicBezTo>
                  <a:cubicBezTo>
                    <a:pt x="383963" y="375126"/>
                    <a:pt x="346916" y="354808"/>
                    <a:pt x="298482" y="352231"/>
                  </a:cubicBezTo>
                  <a:lnTo>
                    <a:pt x="291953" y="365270"/>
                  </a:lnTo>
                  <a:lnTo>
                    <a:pt x="291801" y="365270"/>
                  </a:lnTo>
                  <a:lnTo>
                    <a:pt x="309565" y="502943"/>
                  </a:lnTo>
                  <a:lnTo>
                    <a:pt x="290131" y="536754"/>
                  </a:lnTo>
                  <a:lnTo>
                    <a:pt x="286791" y="536754"/>
                  </a:lnTo>
                  <a:lnTo>
                    <a:pt x="267356" y="502943"/>
                  </a:lnTo>
                  <a:lnTo>
                    <a:pt x="285120" y="365270"/>
                  </a:lnTo>
                  <a:lnTo>
                    <a:pt x="284969" y="365270"/>
                  </a:lnTo>
                  <a:lnTo>
                    <a:pt x="278440" y="352231"/>
                  </a:lnTo>
                  <a:cubicBezTo>
                    <a:pt x="229853" y="354808"/>
                    <a:pt x="192958" y="375126"/>
                    <a:pt x="191288" y="376035"/>
                  </a:cubicBezTo>
                  <a:cubicBezTo>
                    <a:pt x="184607" y="379826"/>
                    <a:pt x="180508" y="386194"/>
                    <a:pt x="178838" y="393017"/>
                  </a:cubicBezTo>
                  <a:lnTo>
                    <a:pt x="146649" y="536754"/>
                  </a:lnTo>
                  <a:lnTo>
                    <a:pt x="90775" y="536754"/>
                  </a:lnTo>
                  <a:cubicBezTo>
                    <a:pt x="83639" y="536754"/>
                    <a:pt x="77717" y="530993"/>
                    <a:pt x="77717" y="523715"/>
                  </a:cubicBezTo>
                  <a:lnTo>
                    <a:pt x="77717" y="277481"/>
                  </a:lnTo>
                  <a:cubicBezTo>
                    <a:pt x="77717" y="273691"/>
                    <a:pt x="79387" y="270052"/>
                    <a:pt x="82272" y="267626"/>
                  </a:cubicBezTo>
                  <a:close/>
                  <a:moveTo>
                    <a:pt x="288461" y="0"/>
                  </a:moveTo>
                  <a:cubicBezTo>
                    <a:pt x="294573" y="0"/>
                    <a:pt x="300685" y="2085"/>
                    <a:pt x="305620" y="6254"/>
                  </a:cubicBezTo>
                  <a:lnTo>
                    <a:pt x="567855" y="231550"/>
                  </a:lnTo>
                  <a:cubicBezTo>
                    <a:pt x="578787" y="240950"/>
                    <a:pt x="580002" y="257476"/>
                    <a:pt x="570588" y="268392"/>
                  </a:cubicBezTo>
                  <a:cubicBezTo>
                    <a:pt x="565425" y="274456"/>
                    <a:pt x="558137" y="277488"/>
                    <a:pt x="550696" y="277488"/>
                  </a:cubicBezTo>
                  <a:cubicBezTo>
                    <a:pt x="544623" y="277488"/>
                    <a:pt x="538549" y="275517"/>
                    <a:pt x="533690" y="271272"/>
                  </a:cubicBezTo>
                  <a:lnTo>
                    <a:pt x="288461" y="60683"/>
                  </a:lnTo>
                  <a:lnTo>
                    <a:pt x="43232" y="271272"/>
                  </a:lnTo>
                  <a:cubicBezTo>
                    <a:pt x="32299" y="280672"/>
                    <a:pt x="15748" y="279459"/>
                    <a:pt x="6334" y="268392"/>
                  </a:cubicBezTo>
                  <a:cubicBezTo>
                    <a:pt x="-3080" y="257476"/>
                    <a:pt x="-1865" y="240950"/>
                    <a:pt x="9067" y="231550"/>
                  </a:cubicBezTo>
                  <a:lnTo>
                    <a:pt x="271303" y="6254"/>
                  </a:lnTo>
                  <a:cubicBezTo>
                    <a:pt x="276238" y="2085"/>
                    <a:pt x="282350" y="0"/>
                    <a:pt x="288461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" name="标题 7"/>
          <p:cNvSpPr>
            <a:spLocks noGrp="1"/>
          </p:cNvSpPr>
          <p:nvPr/>
        </p:nvSpPr>
        <p:spPr>
          <a:xfrm>
            <a:off x="1235075" y="1940560"/>
            <a:ext cx="4529455" cy="971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30000"/>
              </a:lnSpc>
            </a:pPr>
            <a:r>
              <a:rPr lang="zh-CN" altLang="en-US" sz="2000" b="1" cap="all" dirty="0">
                <a:solidFill>
                  <a:schemeClr val="bg1"/>
                </a:solidFill>
                <a:uFillTx/>
                <a:latin typeface="+mn-lt"/>
                <a:ea typeface="+mn-ea"/>
                <a:cs typeface="+mn-ea"/>
                <a:sym typeface="+mn-lt"/>
              </a:rPr>
              <a:t>Founder of Campus number of Daohusu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2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个人校园经历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388745" y="1530985"/>
            <a:ext cx="4526915" cy="4396105"/>
            <a:chOff x="-246" y="1592"/>
            <a:chExt cx="7129" cy="6923"/>
          </a:xfrm>
        </p:grpSpPr>
        <p:sp>
          <p:nvSpPr>
            <p:cNvPr id="448" name="文本框"/>
            <p:cNvSpPr txBox="1">
              <a:spLocks noGrp="1"/>
            </p:cNvSpPr>
            <p:nvPr/>
          </p:nvSpPr>
          <p:spPr>
            <a:xfrm>
              <a:off x="-246" y="3522"/>
              <a:ext cx="7129" cy="49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加入校广播社，通过新闻资料搜集、加工，形成具有个人风格的广播词，策划及播报了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期每周三体育新闻。</a:t>
              </a:r>
              <a:b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普通话标准，口齿清晰，文字能力强，被评为“优秀广播员”。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涨粉：从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到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运营，目前公众号关注人数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8000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余人，基本覆盖在校人数。通过与商业街店铺合作、广告等实现商业化，平均每月变现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千元。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20" name="标题 7"/>
            <p:cNvSpPr>
              <a:spLocks noGrp="1"/>
            </p:cNvSpPr>
            <p:nvPr/>
          </p:nvSpPr>
          <p:spPr>
            <a:xfrm>
              <a:off x="-246" y="2372"/>
              <a:ext cx="4541" cy="1049"/>
            </a:xfrm>
            <a:prstGeom prst="rect">
              <a:avLst/>
            </a:prstGeom>
          </p:spPr>
          <p:txBody>
            <a:bodyPr vert="horz" lIns="91440" tIns="45720" rIns="91440" bIns="45720" rtlCol="0"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校广播社广播员</a:t>
              </a:r>
            </a:p>
          </p:txBody>
        </p:sp>
        <p:sp>
          <p:nvSpPr>
            <p:cNvPr id="14" name="标题 7"/>
            <p:cNvSpPr>
              <a:spLocks noGrp="1"/>
            </p:cNvSpPr>
            <p:nvPr/>
          </p:nvSpPr>
          <p:spPr>
            <a:xfrm>
              <a:off x="-246" y="1592"/>
              <a:ext cx="6609" cy="1049"/>
            </a:xfrm>
            <a:prstGeom prst="rect">
              <a:avLst/>
            </a:prstGeom>
          </p:spPr>
          <p:txBody>
            <a:bodyPr vert="horz" lIns="91440" tIns="45720" rIns="91440" bIns="45720" rtlCol="0" anchor="b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cap="all">
                  <a:solidFill>
                    <a:srgbClr val="04C3CD"/>
                  </a:solidFill>
                  <a:uFillTx/>
                  <a:latin typeface="+mn-lt"/>
                  <a:ea typeface="+mn-ea"/>
                  <a:cs typeface="+mn-ea"/>
                  <a:sym typeface="+mn-lt"/>
                </a:rPr>
                <a:t>The campus experience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860665" y="1757045"/>
            <a:ext cx="3022600" cy="4290695"/>
          </a:xfrm>
          <a:prstGeom prst="rect">
            <a:avLst/>
          </a:prstGeom>
          <a:solidFill>
            <a:srgbClr val="04C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 descr="111111"/>
          <p:cNvPicPr>
            <a:picLocks noChangeAspect="1"/>
          </p:cNvPicPr>
          <p:nvPr/>
        </p:nvPicPr>
        <p:blipFill>
          <a:blip r:embed="rId3"/>
          <a:srcRect b="9550"/>
          <a:stretch>
            <a:fillRect/>
          </a:stretch>
        </p:blipFill>
        <p:spPr>
          <a:xfrm>
            <a:off x="7486015" y="1595755"/>
            <a:ext cx="2999740" cy="4070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99745" y="600075"/>
            <a:ext cx="615950" cy="615950"/>
          </a:xfrm>
          <a:prstGeom prst="diamond">
            <a:avLst/>
          </a:prstGeom>
          <a:solidFill>
            <a:srgbClr val="022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cs typeface="+mn-ea"/>
                <a:sym typeface="+mn-lt"/>
              </a:rPr>
              <a:t>2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235075" y="677863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022943"/>
                </a:solidFill>
                <a:cs typeface="+mn-ea"/>
                <a:sym typeface="+mn-lt"/>
              </a:rPr>
              <a:t>个人校园经历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192145" y="3429000"/>
            <a:ext cx="8668385" cy="26035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75000"/>
              </a:schemeClr>
            </a:solidFill>
            <a:prstDash val="solid"/>
            <a:tailEnd type="triangle"/>
          </a:ln>
          <a:effectLst/>
        </p:spPr>
      </p:cxnSp>
      <p:grpSp>
        <p:nvGrpSpPr>
          <p:cNvPr id="15" name="组合 14"/>
          <p:cNvGrpSpPr/>
          <p:nvPr/>
        </p:nvGrpSpPr>
        <p:grpSpPr>
          <a:xfrm>
            <a:off x="3622150" y="2958884"/>
            <a:ext cx="934793" cy="934793"/>
            <a:chOff x="4087370" y="2220951"/>
            <a:chExt cx="934793" cy="934793"/>
          </a:xfrm>
          <a:solidFill>
            <a:srgbClr val="04C3CD"/>
          </a:solidFill>
        </p:grpSpPr>
        <p:sp>
          <p:nvSpPr>
            <p:cNvPr id="16" name="矩形: 圆角 15"/>
            <p:cNvSpPr/>
            <p:nvPr/>
          </p:nvSpPr>
          <p:spPr>
            <a:xfrm rot="2558999">
              <a:off x="4087370" y="2220951"/>
              <a:ext cx="934793" cy="934793"/>
            </a:xfrm>
            <a:prstGeom prst="oct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81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118215" y="2342148"/>
              <a:ext cx="873103" cy="735747"/>
            </a:xfrm>
            <a:prstGeom prst="octagon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92635" y="2958884"/>
            <a:ext cx="934793" cy="934793"/>
            <a:chOff x="4087370" y="2220951"/>
            <a:chExt cx="934793" cy="934793"/>
          </a:xfrm>
        </p:grpSpPr>
        <p:sp>
          <p:nvSpPr>
            <p:cNvPr id="36" name="矩形: 圆角 15"/>
            <p:cNvSpPr/>
            <p:nvPr/>
          </p:nvSpPr>
          <p:spPr>
            <a:xfrm rot="2558999">
              <a:off x="4087370" y="2220951"/>
              <a:ext cx="934793" cy="934793"/>
            </a:xfrm>
            <a:prstGeom prst="octagon">
              <a:avLst/>
            </a:prstGeom>
            <a:solidFill>
              <a:srgbClr val="02294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118215" y="2342148"/>
              <a:ext cx="873103" cy="735747"/>
            </a:xfrm>
            <a:prstGeom prst="oct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563120" y="2958884"/>
            <a:ext cx="934793" cy="934793"/>
            <a:chOff x="4087370" y="2220951"/>
            <a:chExt cx="934793" cy="934793"/>
          </a:xfrm>
        </p:grpSpPr>
        <p:sp>
          <p:nvSpPr>
            <p:cNvPr id="39" name="矩形: 圆角 15"/>
            <p:cNvSpPr/>
            <p:nvPr/>
          </p:nvSpPr>
          <p:spPr>
            <a:xfrm rot="2558999">
              <a:off x="4087370" y="2220951"/>
              <a:ext cx="934793" cy="934793"/>
            </a:xfrm>
            <a:prstGeom prst="octagon">
              <a:avLst/>
            </a:prstGeom>
            <a:solidFill>
              <a:srgbClr val="04C3C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118215" y="2342148"/>
              <a:ext cx="873103" cy="735747"/>
            </a:xfrm>
            <a:prstGeom prst="oct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63956" y="2202767"/>
            <a:ext cx="2452370" cy="2452370"/>
            <a:chOff x="1361034" y="1737191"/>
            <a:chExt cx="1900068" cy="1900068"/>
          </a:xfrm>
        </p:grpSpPr>
        <p:sp>
          <p:nvSpPr>
            <p:cNvPr id="49" name="矩形: 圆角 48"/>
            <p:cNvSpPr/>
            <p:nvPr/>
          </p:nvSpPr>
          <p:spPr>
            <a:xfrm rot="2555420">
              <a:off x="1456972" y="1893644"/>
              <a:ext cx="1661051" cy="1661051"/>
            </a:xfrm>
            <a:prstGeom prst="roundRect">
              <a:avLst>
                <a:gd name="adj" fmla="val 8723"/>
              </a:avLst>
            </a:prstGeom>
            <a:noFill/>
            <a:ln w="25400" cap="flat" cmpd="sng" algn="ctr">
              <a:gradFill flip="none" rotWithShape="1">
                <a:gsLst>
                  <a:gs pos="0">
                    <a:srgbClr val="04C3CD"/>
                  </a:gs>
                  <a:gs pos="76000">
                    <a:srgbClr val="04C3CD">
                      <a:alpha val="0"/>
                    </a:srgb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185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50" name="图片 49" descr="C:\Users\李曼\Desktop\1.jpg1"/>
            <p:cNvPicPr>
              <a:picLocks noChangeAspect="1"/>
            </p:cNvPicPr>
            <p:nvPr/>
          </p:nvPicPr>
          <p:blipFill rotWithShape="1">
            <a:blip r:embed="rId3"/>
            <a:srcRect l="16671" r="16671"/>
            <a:stretch>
              <a:fillRect/>
            </a:stretch>
          </p:blipFill>
          <p:spPr>
            <a:xfrm>
              <a:off x="1361034" y="1737191"/>
              <a:ext cx="1900068" cy="1900068"/>
            </a:xfrm>
            <a:custGeom>
              <a:avLst/>
              <a:gdLst>
                <a:gd name="connsiteX0" fmla="*/ 889769 w 2006866"/>
                <a:gd name="connsiteY0" fmla="*/ 0 h 2097089"/>
                <a:gd name="connsiteX1" fmla="*/ 947788 w 2006866"/>
                <a:gd name="connsiteY1" fmla="*/ 0 h 2097089"/>
                <a:gd name="connsiteX2" fmla="*/ 958002 w 2006866"/>
                <a:gd name="connsiteY2" fmla="*/ 1556 h 2097089"/>
                <a:gd name="connsiteX3" fmla="*/ 998821 w 2006866"/>
                <a:gd name="connsiteY3" fmla="*/ 26312 h 2097089"/>
                <a:gd name="connsiteX4" fmla="*/ 1968097 w 2006866"/>
                <a:gd name="connsiteY4" fmla="*/ 919169 h 2097089"/>
                <a:gd name="connsiteX5" fmla="*/ 1975068 w 2006866"/>
                <a:gd name="connsiteY5" fmla="*/ 1089044 h 2097089"/>
                <a:gd name="connsiteX6" fmla="*/ 1082211 w 2006866"/>
                <a:gd name="connsiteY6" fmla="*/ 2058320 h 2097089"/>
                <a:gd name="connsiteX7" fmla="*/ 912336 w 2006866"/>
                <a:gd name="connsiteY7" fmla="*/ 2065291 h 2097089"/>
                <a:gd name="connsiteX8" fmla="*/ 0 w 2006866"/>
                <a:gd name="connsiteY8" fmla="*/ 1224885 h 2097089"/>
                <a:gd name="connsiteX9" fmla="*/ 0 w 2006866"/>
                <a:gd name="connsiteY9" fmla="*/ 933178 h 2097089"/>
                <a:gd name="connsiteX10" fmla="*/ 828946 w 2006866"/>
                <a:gd name="connsiteY10" fmla="*/ 33283 h 2097089"/>
                <a:gd name="connsiteX11" fmla="*/ 867599 w 2006866"/>
                <a:gd name="connsiteY11" fmla="*/ 5266 h 209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6866" h="2097089">
                  <a:moveTo>
                    <a:pt x="889769" y="0"/>
                  </a:moveTo>
                  <a:lnTo>
                    <a:pt x="947788" y="0"/>
                  </a:lnTo>
                  <a:lnTo>
                    <a:pt x="958002" y="1556"/>
                  </a:lnTo>
                  <a:cubicBezTo>
                    <a:pt x="972702" y="6826"/>
                    <a:pt x="986612" y="15066"/>
                    <a:pt x="998821" y="26312"/>
                  </a:cubicBezTo>
                  <a:lnTo>
                    <a:pt x="1968097" y="919169"/>
                  </a:lnTo>
                  <a:cubicBezTo>
                    <a:pt x="2016931" y="964153"/>
                    <a:pt x="2020053" y="1040209"/>
                    <a:pt x="1975068" y="1089044"/>
                  </a:cubicBezTo>
                  <a:lnTo>
                    <a:pt x="1082211" y="2058320"/>
                  </a:lnTo>
                  <a:cubicBezTo>
                    <a:pt x="1037227" y="2107155"/>
                    <a:pt x="961171" y="2110276"/>
                    <a:pt x="912336" y="2065291"/>
                  </a:cubicBezTo>
                  <a:lnTo>
                    <a:pt x="0" y="1224885"/>
                  </a:lnTo>
                  <a:lnTo>
                    <a:pt x="0" y="933178"/>
                  </a:lnTo>
                  <a:lnTo>
                    <a:pt x="828946" y="33283"/>
                  </a:lnTo>
                  <a:cubicBezTo>
                    <a:pt x="840192" y="21075"/>
                    <a:pt x="853380" y="11723"/>
                    <a:pt x="867599" y="5266"/>
                  </a:cubicBezTo>
                  <a:close/>
                </a:path>
              </a:pathLst>
            </a:custGeom>
            <a:ln>
              <a:noFill/>
            </a:ln>
          </p:spPr>
        </p:pic>
      </p:grpSp>
      <p:sp>
        <p:nvSpPr>
          <p:cNvPr id="53" name="文本框"/>
          <p:cNvSpPr/>
          <p:nvPr/>
        </p:nvSpPr>
        <p:spPr>
          <a:xfrm>
            <a:off x="3082290" y="4096385"/>
            <a:ext cx="365252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buFont typeface="汉仪正圆-45W" panose="00020600040101010101" charset="-122"/>
              <a:buNone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稻壳大学电子商务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班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班长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20xx.9 - 20xx.7</a:t>
            </a:r>
            <a:endParaRPr lang="zh-CN" altLang="en-US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01.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负责班级日常组织管理工作，获得校先进示范班级称号。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02. 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协助辅导员完成学院部分日常事务安排，包括学院会议。</a:t>
            </a:r>
          </a:p>
        </p:txBody>
      </p:sp>
      <p:sp>
        <p:nvSpPr>
          <p:cNvPr id="56" name="文本框"/>
          <p:cNvSpPr/>
          <p:nvPr/>
        </p:nvSpPr>
        <p:spPr>
          <a:xfrm>
            <a:off x="4798060" y="1216025"/>
            <a:ext cx="545655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buFont typeface="汉仪正圆-45W" panose="00020600040101010101" charset="-122"/>
              <a:buNone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稻壳大学校爱心社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会长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20xx.9 - 20xx.6</a:t>
            </a:r>
            <a:endParaRPr lang="zh-CN" altLang="en-US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01. 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负责组织和策划学校公益活动，衣物回收捐助、广受师生好评。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02. 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承接校外联合爱心活动，与深圳各大高校联合搭建长期敬老院义工联盟等活动，被当地媒体广泛报道。</a:t>
            </a:r>
          </a:p>
        </p:txBody>
      </p:sp>
      <p:sp>
        <p:nvSpPr>
          <p:cNvPr id="59" name="文本框"/>
          <p:cNvSpPr/>
          <p:nvPr/>
        </p:nvSpPr>
        <p:spPr>
          <a:xfrm>
            <a:off x="7452995" y="4096385"/>
            <a:ext cx="403733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buFont typeface="汉仪正圆-45W" panose="00020600040101010101" charset="-122"/>
              <a:buNone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稻壳大学学生会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主席</a:t>
            </a: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</a:t>
            </a:r>
          </a:p>
          <a:p>
            <a:pPr lvl="0" indent="0">
              <a:buFont typeface="汉仪正圆-45W" panose="00020600040101010101" charset="-122"/>
              <a:buNone/>
            </a:pPr>
            <a:r>
              <a:rPr lang="en-US" altLang="zh-CN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rPr>
              <a:t>20xx.9 - 20xx.6</a:t>
            </a:r>
            <a:endParaRPr lang="zh-CN" altLang="en-US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01. 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不定期负责社团活动的策划、组织和执行落地，通过活动提高社团成员的活跃度；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02. 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制定部门职能规划，统筹协调各个部门，任职期间部门凝聚力有很大提升。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21000" decel="7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稻壳儿明月设计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f2mdpswj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f2mdpswj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1139</Words>
  <Application>Microsoft Office PowerPoint</Application>
  <PresentationFormat>宽屏</PresentationFormat>
  <Paragraphs>174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汉仪正圆-45W</vt:lpstr>
      <vt:lpstr>汉仪雅酷黑 55W</vt:lpstr>
      <vt:lpstr>稻壳儿明月设计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AutoBVT</cp:lastModifiedBy>
  <cp:revision>221</cp:revision>
  <dcterms:created xsi:type="dcterms:W3CDTF">2019-06-19T02:08:00Z</dcterms:created>
  <dcterms:modified xsi:type="dcterms:W3CDTF">2022-03-14T06:16:37Z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857FDAD2295B4E4BB7F4F557E113B9C8</vt:lpwstr>
  </property>
  <property fmtid="{D5CDD505-2E9C-101B-9397-08002B2CF9AE}" pid="4" name="KSOTemplateUUID">
    <vt:lpwstr>v1.0_mb_/druT3jW+2vbv1f4ls9F4A==</vt:lpwstr>
  </property>
</Properties>
</file>